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99AFA36-6A12-4E01-87CB-21146A60C74A}" type="datetimeFigureOut">
              <a:rPr lang="el-GR" smtClean="0"/>
              <a:t>28/5/2025</a:t>
            </a:fld>
            <a:endParaRPr lang="el-GR"/>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l-G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2228736015"/>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99AFA36-6A12-4E01-87CB-21146A60C74A}" type="datetimeFigureOut">
              <a:rPr lang="el-GR" smtClean="0"/>
              <a:t>28/5/2025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3566194755"/>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99AFA36-6A12-4E01-87CB-21146A60C74A}" type="datetimeFigureOut">
              <a:rPr lang="el-GR" smtClean="0"/>
              <a:t>28/5/2025</a:t>
            </a:fld>
            <a:endParaRPr lang="el-GR"/>
          </a:p>
        </p:txBody>
      </p:sp>
      <p:sp>
        <p:nvSpPr>
          <p:cNvPr id="5" name="Footer Placeholder 4"/>
          <p:cNvSpPr>
            <a:spLocks noGrp="1"/>
          </p:cNvSpPr>
          <p:nvPr>
            <p:ph type="ftr" sz="quarter" idx="11"/>
          </p:nvPr>
        </p:nvSpPr>
        <p:spPr/>
        <p:txBody>
          <a:bodyPr/>
          <a:lstStyle/>
          <a:p>
            <a:endParaRPr lang="el-G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3365715157"/>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B99AFA36-6A12-4E01-87CB-21146A60C74A}" type="datetimeFigureOut">
              <a:rPr lang="el-GR" smtClean="0"/>
              <a:t>28/5/2025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2137260512"/>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B99AFA36-6A12-4E01-87CB-21146A60C74A}" type="datetimeFigureOut">
              <a:rPr lang="el-GR" smtClean="0"/>
              <a:t>28/5/2025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2071769465"/>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B99AFA36-6A12-4E01-87CB-21146A60C74A}" type="datetimeFigureOut">
              <a:rPr lang="el-GR" smtClean="0"/>
              <a:t>28/5/2025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3608655822"/>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9AFA36-6A12-4E01-87CB-21146A60C74A}" type="datetimeFigureOut">
              <a:rPr lang="el-GR" smtClean="0"/>
              <a:t>28/5/2025</a:t>
            </a:fld>
            <a:endParaRPr lang="el-GR"/>
          </a:p>
        </p:txBody>
      </p:sp>
      <p:sp>
        <p:nvSpPr>
          <p:cNvPr id="3" name="Footer Placeholder 2"/>
          <p:cNvSpPr>
            <a:spLocks noGrp="1"/>
          </p:cNvSpPr>
          <p:nvPr>
            <p:ph type="ftr" sz="quarter" idx="11"/>
          </p:nvPr>
        </p:nvSpPr>
        <p:spPr/>
        <p:txBody>
          <a:bodyPr/>
          <a:lstStyle/>
          <a:p>
            <a:endParaRPr lang="el-G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2706789175"/>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99AFA36-6A12-4E01-87CB-21146A60C74A}" type="datetimeFigureOut">
              <a:rPr lang="el-GR" smtClean="0"/>
              <a:t>28/5/2025</a:t>
            </a:fld>
            <a:endParaRPr lang="el-GR"/>
          </a:p>
        </p:txBody>
      </p:sp>
      <p:sp>
        <p:nvSpPr>
          <p:cNvPr id="6" name="Footer Placeholder 5"/>
          <p:cNvSpPr>
            <a:spLocks noGrp="1"/>
          </p:cNvSpPr>
          <p:nvPr>
            <p:ph type="ftr" sz="quarter" idx="11"/>
          </p:nvPr>
        </p:nvSpPr>
        <p:spPr/>
        <p:txBody>
          <a:bodyPr/>
          <a:lstStyle/>
          <a:p>
            <a:endParaRPr lang="el-G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3900162460"/>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99AFA36-6A12-4E01-87CB-21146A60C74A}" type="datetimeFigureOut">
              <a:rPr lang="el-GR" smtClean="0"/>
              <a:t>28/5/2025</a:t>
            </a:fld>
            <a:endParaRPr lang="el-GR"/>
          </a:p>
        </p:txBody>
      </p:sp>
      <p:sp>
        <p:nvSpPr>
          <p:cNvPr id="6" name="Footer Placeholder 5"/>
          <p:cNvSpPr>
            <a:spLocks noGrp="1"/>
          </p:cNvSpPr>
          <p:nvPr>
            <p:ph type="ftr" sz="quarter" idx="11"/>
          </p:nvPr>
        </p:nvSpPr>
        <p:spPr/>
        <p:txBody>
          <a:bodyPr/>
          <a:lstStyle/>
          <a:p>
            <a:endParaRPr lang="el-G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122976490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99AFA36-6A12-4E01-87CB-21146A60C74A}" type="datetimeFigureOut">
              <a:rPr lang="el-GR" smtClean="0"/>
              <a:t>28/5/2025</a:t>
            </a:fld>
            <a:endParaRPr lang="el-GR"/>
          </a:p>
        </p:txBody>
      </p:sp>
      <p:sp>
        <p:nvSpPr>
          <p:cNvPr id="6" name="Footer Placeholder 5"/>
          <p:cNvSpPr>
            <a:spLocks noGrp="1"/>
          </p:cNvSpPr>
          <p:nvPr>
            <p:ph type="ftr" sz="quarter" idx="11"/>
          </p:nvPr>
        </p:nvSpPr>
        <p:spPr/>
        <p:txBody>
          <a:bodyPr/>
          <a:lstStyle/>
          <a:p>
            <a:endParaRPr lang="el-G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1083237023"/>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Τίτλος και λεζάντα">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l-GR" smtClean="0"/>
              <a:t>Στυλ κύριου τίτλου</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99AFA36-6A12-4E01-87CB-21146A60C74A}" type="datetimeFigureOut">
              <a:rPr lang="el-GR" smtClean="0"/>
              <a:t>28/5/2025</a:t>
            </a:fld>
            <a:endParaRPr lang="el-GR"/>
          </a:p>
        </p:txBody>
      </p:sp>
      <p:sp>
        <p:nvSpPr>
          <p:cNvPr id="5" name="Footer Placeholder 4"/>
          <p:cNvSpPr>
            <a:spLocks noGrp="1"/>
          </p:cNvSpPr>
          <p:nvPr>
            <p:ph type="ftr" sz="quarter" idx="11"/>
          </p:nvPr>
        </p:nvSpPr>
        <p:spPr/>
        <p:txBody>
          <a:bodyPr/>
          <a:lstStyle/>
          <a:p>
            <a:endParaRPr lang="el-G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3383320842"/>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Εισαγωγικά με λεζάντα">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l-GR" smtClean="0"/>
              <a:t>Στυλ κύριου τίτλου</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99AFA36-6A12-4E01-87CB-21146A60C74A}" type="datetimeFigureOut">
              <a:rPr lang="el-GR" smtClean="0"/>
              <a:t>28/5/2025</a:t>
            </a:fld>
            <a:endParaRPr lang="el-GR"/>
          </a:p>
        </p:txBody>
      </p:sp>
      <p:sp>
        <p:nvSpPr>
          <p:cNvPr id="5" name="Footer Placeholder 4"/>
          <p:cNvSpPr>
            <a:spLocks noGrp="1"/>
          </p:cNvSpPr>
          <p:nvPr>
            <p:ph type="ftr" sz="quarter" idx="11"/>
          </p:nvPr>
        </p:nvSpPr>
        <p:spPr/>
        <p:txBody>
          <a:bodyPr/>
          <a:lstStyle/>
          <a:p>
            <a:endParaRPr lang="el-G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2778429162"/>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Κάρτα ονόματος">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99AFA36-6A12-4E01-87CB-21146A60C74A}" type="datetimeFigureOut">
              <a:rPr lang="el-GR" smtClean="0"/>
              <a:t>28/5/2025</a:t>
            </a:fld>
            <a:endParaRPr lang="el-GR"/>
          </a:p>
        </p:txBody>
      </p:sp>
      <p:sp>
        <p:nvSpPr>
          <p:cNvPr id="5" name="Footer Placeholder 4"/>
          <p:cNvSpPr>
            <a:spLocks noGrp="1"/>
          </p:cNvSpPr>
          <p:nvPr>
            <p:ph type="ftr" sz="quarter" idx="11"/>
          </p:nvPr>
        </p:nvSpPr>
        <p:spPr/>
        <p:txBody>
          <a:bodyPr/>
          <a:lstStyle/>
          <a:p>
            <a:endParaRPr lang="el-G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210285233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99AFA36-6A12-4E01-87CB-21146A60C74A}" type="datetimeFigureOut">
              <a:rPr lang="el-GR" smtClean="0"/>
              <a:t>28/5/2025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1854023252"/>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99AFA36-6A12-4E01-87CB-21146A60C74A}" type="datetimeFigureOut">
              <a:rPr lang="el-GR" smtClean="0"/>
              <a:t>28/5/2025</a:t>
            </a:fld>
            <a:endParaRPr lang="el-GR"/>
          </a:p>
        </p:txBody>
      </p:sp>
      <p:sp>
        <p:nvSpPr>
          <p:cNvPr id="8" name="Footer Placeholder 7"/>
          <p:cNvSpPr>
            <a:spLocks noGrp="1"/>
          </p:cNvSpPr>
          <p:nvPr>
            <p:ph type="ftr" sz="quarter" idx="11"/>
          </p:nvPr>
        </p:nvSpPr>
        <p:spPr>
          <a:xfrm>
            <a:off x="561111" y="6391838"/>
            <a:ext cx="3644282" cy="304801"/>
          </a:xfrm>
        </p:spPr>
        <p:txBody>
          <a:bodyPr/>
          <a:lstStyle/>
          <a:p>
            <a:endParaRPr lang="el-GR"/>
          </a:p>
        </p:txBody>
      </p:sp>
      <p:sp>
        <p:nvSpPr>
          <p:cNvPr id="9" name="Slide Number Placeholder 8"/>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2132659996"/>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99AFA36-6A12-4E01-87CB-21146A60C74A}" type="datetimeFigureOut">
              <a:rPr lang="el-GR" smtClean="0"/>
              <a:t>28/5/2025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227937695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99AFA36-6A12-4E01-87CB-21146A60C74A}" type="datetimeFigureOut">
              <a:rPr lang="el-GR" smtClean="0"/>
              <a:t>28/5/2025</a:t>
            </a:fld>
            <a:endParaRPr lang="el-GR"/>
          </a:p>
        </p:txBody>
      </p:sp>
      <p:sp>
        <p:nvSpPr>
          <p:cNvPr id="5" name="Footer Placeholder 4"/>
          <p:cNvSpPr>
            <a:spLocks noGrp="1"/>
          </p:cNvSpPr>
          <p:nvPr>
            <p:ph type="ftr" sz="quarter" idx="11"/>
          </p:nvPr>
        </p:nvSpPr>
        <p:spPr/>
        <p:txBody>
          <a:bodyPr/>
          <a:lstStyle/>
          <a:p>
            <a:endParaRPr lang="el-G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73EBEE-B404-4747-8BE4-E5E39AA415AC}" type="slidenum">
              <a:rPr lang="el-GR" smtClean="0"/>
              <a:t>‹#›</a:t>
            </a:fld>
            <a:endParaRPr lang="el-GR"/>
          </a:p>
        </p:txBody>
      </p:sp>
    </p:spTree>
    <p:extLst>
      <p:ext uri="{BB962C8B-B14F-4D97-AF65-F5344CB8AC3E}">
        <p14:creationId xmlns:p14="http://schemas.microsoft.com/office/powerpoint/2010/main" val="334745295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l-GR" smtClean="0"/>
              <a:t>Στυλ κύριου τίτλου</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99AFA36-6A12-4E01-87CB-21146A60C74A}" type="datetimeFigureOut">
              <a:rPr lang="el-GR" smtClean="0"/>
              <a:t>28/5/2025</a:t>
            </a:fld>
            <a:endParaRPr lang="el-GR"/>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l-G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E73EBEE-B404-4747-8BE4-E5E39AA415AC}" type="slidenum">
              <a:rPr lang="el-GR" smtClean="0"/>
              <a:t>‹#›</a:t>
            </a:fld>
            <a:endParaRPr lang="el-GR"/>
          </a:p>
        </p:txBody>
      </p:sp>
    </p:spTree>
    <p:extLst>
      <p:ext uri="{BB962C8B-B14F-4D97-AF65-F5344CB8AC3E}">
        <p14:creationId xmlns:p14="http://schemas.microsoft.com/office/powerpoint/2010/main" val="19161534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347831" y="1046862"/>
            <a:ext cx="9144000" cy="2387600"/>
          </a:xfrm>
        </p:spPr>
        <p:txBody>
          <a:bodyPr>
            <a:normAutofit/>
          </a:bodyPr>
          <a:lstStyle/>
          <a:p>
            <a:r>
              <a:rPr lang="el-GR" sz="3600" b="1" i="1" dirty="0" smtClean="0">
                <a:solidFill>
                  <a:schemeClr val="accent2">
                    <a:lumMod val="75000"/>
                  </a:schemeClr>
                </a:solidFill>
                <a:effectLst>
                  <a:outerShdw blurRad="38100" dist="38100" dir="2700000" algn="tl">
                    <a:srgbClr val="000000">
                      <a:alpha val="43137"/>
                    </a:srgbClr>
                  </a:outerShdw>
                </a:effectLst>
              </a:rPr>
              <a:t>      11ο Δημοτικό Σχολείο Ηλιούπολης</a:t>
            </a:r>
            <a:endParaRPr lang="el-GR" sz="3600" b="1" i="1" dirty="0">
              <a:solidFill>
                <a:schemeClr val="accent2">
                  <a:lumMod val="75000"/>
                </a:schemeClr>
              </a:solidFill>
              <a:effectLst>
                <a:outerShdw blurRad="38100" dist="38100" dir="2700000" algn="tl">
                  <a:srgbClr val="000000">
                    <a:alpha val="43137"/>
                  </a:srgbClr>
                </a:outerShdw>
              </a:effectLst>
            </a:endParaRPr>
          </a:p>
        </p:txBody>
      </p:sp>
      <p:sp>
        <p:nvSpPr>
          <p:cNvPr id="3" name="Υπότιτλος 2"/>
          <p:cNvSpPr>
            <a:spLocks noGrp="1"/>
          </p:cNvSpPr>
          <p:nvPr>
            <p:ph type="subTitle" idx="1"/>
          </p:nvPr>
        </p:nvSpPr>
        <p:spPr/>
        <p:txBody>
          <a:bodyPr>
            <a:normAutofit fontScale="77500" lnSpcReduction="20000"/>
          </a:bodyPr>
          <a:lstStyle/>
          <a:p>
            <a:pPr algn="ctr"/>
            <a:r>
              <a:rPr lang="el-GR" dirty="0" smtClean="0"/>
              <a:t>               </a:t>
            </a:r>
            <a:r>
              <a:rPr lang="el-GR" sz="3200" i="1" dirty="0" smtClean="0"/>
              <a:t>Δ΄1   2024-2025</a:t>
            </a:r>
          </a:p>
          <a:p>
            <a:pPr algn="ctr"/>
            <a:r>
              <a:rPr lang="el-GR" sz="3200" i="1" dirty="0" smtClean="0"/>
              <a:t>        ΕΡΓΑΣΤΗΡΙΑ ΔΕΞΙΟΤΗΤΩΝ</a:t>
            </a:r>
            <a:endParaRPr lang="el-GR" sz="3200" i="1" dirty="0"/>
          </a:p>
        </p:txBody>
      </p:sp>
      <p:sp>
        <p:nvSpPr>
          <p:cNvPr id="4" name="Γελαστό πρόσωπο 3"/>
          <p:cNvSpPr/>
          <p:nvPr/>
        </p:nvSpPr>
        <p:spPr>
          <a:xfrm>
            <a:off x="3498209" y="973123"/>
            <a:ext cx="1291905" cy="125834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334837263"/>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anim calcmode="lin" valueType="num">
                                      <p:cBhvr>
                                        <p:cTn id="20" dur="2000" fill="hold"/>
                                        <p:tgtEl>
                                          <p:spTgt spid="2"/>
                                        </p:tgtEl>
                                        <p:attrNameLst>
                                          <p:attrName>ppt_w</p:attrName>
                                        </p:attrNameLst>
                                      </p:cBhvr>
                                      <p:tavLst>
                                        <p:tav tm="0" fmla="#ppt_w*sin(2.5*pi*$)">
                                          <p:val>
                                            <p:fltVal val="0"/>
                                          </p:val>
                                        </p:tav>
                                        <p:tav tm="100000">
                                          <p:val>
                                            <p:fltVal val="1"/>
                                          </p:val>
                                        </p:tav>
                                      </p:tavLst>
                                    </p:anim>
                                    <p:anim calcmode="lin" valueType="num">
                                      <p:cBhvr>
                                        <p:cTn id="21"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1"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 calcmode="lin" valueType="num">
                                      <p:cBhvr>
                                        <p:cTn id="26"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8" dur="5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1"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5" dur="500"/>
                                        <p:tgtEl>
                                          <p:spTgt spid="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2" nodeType="click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 calcmode="lin" valueType="num">
                                      <p:cBhvr additive="base">
                                        <p:cTn id="4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2" nodeType="clickEffect">
                                  <p:stCondLst>
                                    <p:cond delay="0"/>
                                  </p:stCondLst>
                                  <p:childTnLst>
                                    <p:set>
                                      <p:cBhvr>
                                        <p:cTn id="45" dur="1" fill="hold">
                                          <p:stCondLst>
                                            <p:cond delay="0"/>
                                          </p:stCondLst>
                                        </p:cTn>
                                        <p:tgtEl>
                                          <p:spTgt spid="3">
                                            <p:txEl>
                                              <p:pRg st="1" end="1"/>
                                            </p:txEl>
                                          </p:spTgt>
                                        </p:tgtEl>
                                        <p:attrNameLst>
                                          <p:attrName>style.visibility</p:attrName>
                                        </p:attrNameLst>
                                      </p:cBhvr>
                                      <p:to>
                                        <p:strVal val="visible"/>
                                      </p:to>
                                    </p:set>
                                    <p:anim calcmode="lin" valueType="num">
                                      <p:cBhvr additive="base">
                                        <p:cTn id="4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P spid="3" grpId="2"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205287" y="60609"/>
            <a:ext cx="2793158" cy="1600200"/>
          </a:xfrm>
        </p:spPr>
        <p:txBody>
          <a:bodyPr/>
          <a:lstStyle/>
          <a:p>
            <a:r>
              <a:rPr lang="el-GR" b="1" u="sng" dirty="0" smtClean="0">
                <a:effectLst>
                  <a:outerShdw blurRad="38100" dist="38100" dir="2700000" algn="tl">
                    <a:srgbClr val="000000">
                      <a:alpha val="43137"/>
                    </a:srgbClr>
                  </a:outerShdw>
                </a:effectLst>
              </a:rPr>
              <a:t>Η ιστορία </a:t>
            </a:r>
            <a:r>
              <a:rPr lang="el-GR" b="1" u="sng" dirty="0" err="1" smtClean="0">
                <a:effectLst>
                  <a:outerShdw blurRad="38100" dist="38100" dir="2700000" algn="tl">
                    <a:srgbClr val="000000">
                      <a:alpha val="43137"/>
                    </a:srgbClr>
                  </a:outerShdw>
                </a:effectLst>
              </a:rPr>
              <a:t>τουΥμηττού</a:t>
            </a:r>
            <a:endParaRPr lang="el-GR" b="1" u="sng" dirty="0">
              <a:effectLst>
                <a:outerShdw blurRad="38100" dist="38100" dir="2700000" algn="tl">
                  <a:srgbClr val="000000">
                    <a:alpha val="43137"/>
                  </a:srgbClr>
                </a:outerShdw>
              </a:effectLst>
            </a:endParaRPr>
          </a:p>
        </p:txBody>
      </p:sp>
      <p:pic>
        <p:nvPicPr>
          <p:cNvPr id="5" name="Θέση περιεχομένου 4"/>
          <p:cNvPicPr>
            <a:picLocks noGrp="1" noChangeAspect="1"/>
          </p:cNvPicPr>
          <p:nvPr>
            <p:ph idx="1"/>
          </p:nvPr>
        </p:nvPicPr>
        <p:blipFill>
          <a:blip r:embed="rId2"/>
          <a:stretch>
            <a:fillRect/>
          </a:stretch>
        </p:blipFill>
        <p:spPr>
          <a:xfrm>
            <a:off x="5127334" y="1920280"/>
            <a:ext cx="6876612" cy="3171837"/>
          </a:xfrm>
          <a:prstGeom prst="rect">
            <a:avLst/>
          </a:prstGeom>
        </p:spPr>
      </p:pic>
      <p:sp>
        <p:nvSpPr>
          <p:cNvPr id="4" name="Θέση κειμένου 3"/>
          <p:cNvSpPr>
            <a:spLocks noGrp="1"/>
          </p:cNvSpPr>
          <p:nvPr>
            <p:ph type="body" sz="half" idx="2"/>
          </p:nvPr>
        </p:nvSpPr>
        <p:spPr>
          <a:xfrm>
            <a:off x="805343" y="1600200"/>
            <a:ext cx="3892491" cy="4725099"/>
          </a:xfrm>
        </p:spPr>
        <p:txBody>
          <a:bodyPr>
            <a:noAutofit/>
          </a:bodyPr>
          <a:lstStyle/>
          <a:p>
            <a:r>
              <a:rPr lang="el-GR" sz="1100" i="1" dirty="0"/>
              <a:t>Ο Υμηττός, όπως τα σημαντικότερα βουνά της Ελλάδος εμφανίζεται ως κέντρο λατρείας. Η λατρεία του Δία ως θεού του ουρανού και γενικότερα των καιρικών μεταβολών, εξουσιαστή των νεφών και της βροχής, γινόταν συχνά πάνω στις κορυφές των βουνών, επειδή εκεί ψηλά μαζεύονταν τα πρώτα σύννεφα, σημάδι αλάθητο για τους ανθρώπους ότι θα βρέξει. Ο περιηγητής Παυσανίας μας πληροφορεί ότι στον Υμηττό υπήρχε άγαλμα του </a:t>
            </a:r>
            <a:r>
              <a:rPr lang="el-GR" sz="1100" i="1" dirty="0" err="1"/>
              <a:t>Υμηττίου</a:t>
            </a:r>
            <a:r>
              <a:rPr lang="el-GR" sz="1100" i="1" dirty="0"/>
              <a:t> Διός και βωμοί του </a:t>
            </a:r>
            <a:r>
              <a:rPr lang="el-GR" sz="1100" i="1" dirty="0" err="1"/>
              <a:t>Ομβρίου</a:t>
            </a:r>
            <a:r>
              <a:rPr lang="el-GR" sz="1100" i="1" dirty="0"/>
              <a:t> Διός και του Απόλλωνος </a:t>
            </a:r>
            <a:r>
              <a:rPr lang="el-GR" sz="1100" i="1" dirty="0" err="1"/>
              <a:t>Προοψίου</a:t>
            </a:r>
            <a:r>
              <a:rPr lang="el-GR" sz="1100" i="1" dirty="0"/>
              <a:t>. Ο βωμός του </a:t>
            </a:r>
            <a:r>
              <a:rPr lang="el-GR" sz="1100" i="1" dirty="0" err="1"/>
              <a:t>Ομβρίου</a:t>
            </a:r>
            <a:r>
              <a:rPr lang="el-GR" sz="1100" i="1" dirty="0"/>
              <a:t> Διός τιμούσε και εξευμένιζε τον θεό, ώστε αυτός να χαρίζει ήπιες και έγκαιρες βροχές στη γεωργία. Οι αρχαίοι κάτοικοι της Αττικής προέβλεπαν τον καιρό, παρατηρώντας την κορυφή του βουνού. Ο Υμηττός λειτουργούσε δηλαδή ως βαρόμετρο, όπως αναφέρει ο Θεόφραστος στο «Περί σημείων, υδάτων και πνευμάτων». Η επιλογή της ψηλότερης κορυφής του βουνού για την τοποθέτηση των αγαλμάτων των θεών υπαγορευόταν από τις θρησκευτικές αντιλήψεις της εποχής : ο </a:t>
            </a:r>
            <a:r>
              <a:rPr lang="el-GR" sz="1100" i="1" dirty="0" err="1"/>
              <a:t>Υμήττιος</a:t>
            </a:r>
            <a:r>
              <a:rPr lang="el-GR" sz="1100" i="1" dirty="0"/>
              <a:t> </a:t>
            </a:r>
            <a:r>
              <a:rPr lang="el-GR" sz="1100" i="1" dirty="0" err="1"/>
              <a:t>Ζεύς</a:t>
            </a:r>
            <a:r>
              <a:rPr lang="el-GR" sz="1100" i="1" dirty="0"/>
              <a:t> έπρεπε να έχει ένα ανάλογο του Ολυμπίου θρόνου, για να επιβλέπει τους κατώτερους θεούς. Το άγαλμα εξάλλου, του </a:t>
            </a:r>
            <a:r>
              <a:rPr lang="el-GR" sz="1100" i="1" dirty="0" err="1"/>
              <a:t>Προοψίου</a:t>
            </a:r>
            <a:r>
              <a:rPr lang="el-GR" sz="1100" i="1" dirty="0"/>
              <a:t> Απόλλωνα ήταν τοποθετημένο στην κορυφή από την οποία το πρώτο φως της ημέρας έπεφτε στη Δυτική Αττική.</a:t>
            </a:r>
          </a:p>
          <a:p>
            <a:endParaRPr lang="el-GR" sz="1100" dirty="0"/>
          </a:p>
        </p:txBody>
      </p:sp>
      <p:sp>
        <p:nvSpPr>
          <p:cNvPr id="3" name="Αστέρι 5 ακτινών 2"/>
          <p:cNvSpPr/>
          <p:nvPr/>
        </p:nvSpPr>
        <p:spPr>
          <a:xfrm>
            <a:off x="6837858" y="60609"/>
            <a:ext cx="1014237" cy="82862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Ελεύθερη σχεδίαση 5"/>
          <p:cNvSpPr/>
          <p:nvPr/>
        </p:nvSpPr>
        <p:spPr>
          <a:xfrm flipH="1">
            <a:off x="7303037" y="436228"/>
            <a:ext cx="45719" cy="45719"/>
          </a:xfrm>
          <a:custGeom>
            <a:avLst/>
            <a:gdLst>
              <a:gd name="connsiteX0" fmla="*/ 0 w 195358"/>
              <a:gd name="connsiteY0" fmla="*/ 0 h 471697"/>
              <a:gd name="connsiteX1" fmla="*/ 41945 w 195358"/>
              <a:gd name="connsiteY1" fmla="*/ 25166 h 471697"/>
              <a:gd name="connsiteX2" fmla="*/ 58723 w 195358"/>
              <a:gd name="connsiteY2" fmla="*/ 67111 h 471697"/>
              <a:gd name="connsiteX3" fmla="*/ 75501 w 195358"/>
              <a:gd name="connsiteY3" fmla="*/ 125834 h 471697"/>
              <a:gd name="connsiteX4" fmla="*/ 109057 w 195358"/>
              <a:gd name="connsiteY4" fmla="*/ 218113 h 471697"/>
              <a:gd name="connsiteX5" fmla="*/ 117446 w 195358"/>
              <a:gd name="connsiteY5" fmla="*/ 251669 h 471697"/>
              <a:gd name="connsiteX6" fmla="*/ 125835 w 195358"/>
              <a:gd name="connsiteY6" fmla="*/ 276836 h 471697"/>
              <a:gd name="connsiteX7" fmla="*/ 134224 w 195358"/>
              <a:gd name="connsiteY7" fmla="*/ 318781 h 471697"/>
              <a:gd name="connsiteX8" fmla="*/ 151002 w 195358"/>
              <a:gd name="connsiteY8" fmla="*/ 343948 h 471697"/>
              <a:gd name="connsiteX9" fmla="*/ 176169 w 195358"/>
              <a:gd name="connsiteY9" fmla="*/ 411060 h 471697"/>
              <a:gd name="connsiteX10" fmla="*/ 184558 w 195358"/>
              <a:gd name="connsiteY10" fmla="*/ 444616 h 471697"/>
              <a:gd name="connsiteX11" fmla="*/ 192947 w 195358"/>
              <a:gd name="connsiteY11" fmla="*/ 469783 h 471697"/>
              <a:gd name="connsiteX12" fmla="*/ 151002 w 195358"/>
              <a:gd name="connsiteY12" fmla="*/ 461394 h 471697"/>
              <a:gd name="connsiteX13" fmla="*/ 117446 w 195358"/>
              <a:gd name="connsiteY13" fmla="*/ 453005 h 47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358" h="471697">
                <a:moveTo>
                  <a:pt x="0" y="0"/>
                </a:moveTo>
                <a:cubicBezTo>
                  <a:pt x="13982" y="8389"/>
                  <a:pt x="31208" y="12895"/>
                  <a:pt x="41945" y="25166"/>
                </a:cubicBezTo>
                <a:cubicBezTo>
                  <a:pt x="51861" y="36499"/>
                  <a:pt x="53436" y="53011"/>
                  <a:pt x="58723" y="67111"/>
                </a:cubicBezTo>
                <a:cubicBezTo>
                  <a:pt x="72819" y="104702"/>
                  <a:pt x="62279" y="81762"/>
                  <a:pt x="75501" y="125834"/>
                </a:cubicBezTo>
                <a:cubicBezTo>
                  <a:pt x="116629" y="262928"/>
                  <a:pt x="69032" y="98038"/>
                  <a:pt x="109057" y="218113"/>
                </a:cubicBezTo>
                <a:cubicBezTo>
                  <a:pt x="112703" y="229051"/>
                  <a:pt x="114279" y="240583"/>
                  <a:pt x="117446" y="251669"/>
                </a:cubicBezTo>
                <a:cubicBezTo>
                  <a:pt x="119875" y="260172"/>
                  <a:pt x="123690" y="268257"/>
                  <a:pt x="125835" y="276836"/>
                </a:cubicBezTo>
                <a:cubicBezTo>
                  <a:pt x="129293" y="290669"/>
                  <a:pt x="129217" y="305430"/>
                  <a:pt x="134224" y="318781"/>
                </a:cubicBezTo>
                <a:cubicBezTo>
                  <a:pt x="137764" y="328221"/>
                  <a:pt x="145409" y="335559"/>
                  <a:pt x="151002" y="343948"/>
                </a:cubicBezTo>
                <a:cubicBezTo>
                  <a:pt x="172535" y="430081"/>
                  <a:pt x="143268" y="323323"/>
                  <a:pt x="176169" y="411060"/>
                </a:cubicBezTo>
                <a:cubicBezTo>
                  <a:pt x="180217" y="421855"/>
                  <a:pt x="181391" y="433530"/>
                  <a:pt x="184558" y="444616"/>
                </a:cubicBezTo>
                <a:cubicBezTo>
                  <a:pt x="186987" y="453119"/>
                  <a:pt x="200856" y="465828"/>
                  <a:pt x="192947" y="469783"/>
                </a:cubicBezTo>
                <a:cubicBezTo>
                  <a:pt x="180194" y="476160"/>
                  <a:pt x="164835" y="464852"/>
                  <a:pt x="151002" y="461394"/>
                </a:cubicBezTo>
                <a:cubicBezTo>
                  <a:pt x="113909" y="452121"/>
                  <a:pt x="137610" y="453005"/>
                  <a:pt x="117446" y="45300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Αστέρι 5 ακτινών 6"/>
          <p:cNvSpPr/>
          <p:nvPr/>
        </p:nvSpPr>
        <p:spPr>
          <a:xfrm>
            <a:off x="6803886" y="67635"/>
            <a:ext cx="1082180" cy="82862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0616038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dirty="0" smtClean="0"/>
              <a:t>       </a:t>
            </a:r>
            <a:r>
              <a:rPr lang="el-GR" i="1" dirty="0" smtClean="0">
                <a:solidFill>
                  <a:schemeClr val="tx2">
                    <a:lumMod val="60000"/>
                    <a:lumOff val="40000"/>
                  </a:schemeClr>
                </a:solidFill>
                <a:effectLst>
                  <a:outerShdw blurRad="38100" dist="38100" dir="2700000" algn="tl">
                    <a:srgbClr val="000000">
                      <a:alpha val="43137"/>
                    </a:srgbClr>
                  </a:outerShdw>
                </a:effectLst>
              </a:rPr>
              <a:t>Ο ροζ </a:t>
            </a:r>
            <a:r>
              <a:rPr lang="el-GR" i="1" dirty="0">
                <a:solidFill>
                  <a:schemeClr val="tx2">
                    <a:lumMod val="60000"/>
                    <a:lumOff val="40000"/>
                  </a:schemeClr>
                </a:solidFill>
                <a:effectLst>
                  <a:outerShdw blurRad="38100" dist="38100" dir="2700000" algn="tl">
                    <a:srgbClr val="000000">
                      <a:alpha val="43137"/>
                    </a:srgbClr>
                  </a:outerShdw>
                </a:effectLst>
              </a:rPr>
              <a:t>πάνθηρας</a:t>
            </a:r>
            <a:br>
              <a:rPr lang="el-GR" i="1" dirty="0">
                <a:solidFill>
                  <a:schemeClr val="tx2">
                    <a:lumMod val="60000"/>
                    <a:lumOff val="40000"/>
                  </a:schemeClr>
                </a:solidFill>
                <a:effectLst>
                  <a:outerShdw blurRad="38100" dist="38100" dir="2700000" algn="tl">
                    <a:srgbClr val="000000">
                      <a:alpha val="43137"/>
                    </a:srgbClr>
                  </a:outerShdw>
                </a:effectLst>
              </a:rPr>
            </a:br>
            <a:endParaRPr lang="el-GR" i="1" dirty="0">
              <a:solidFill>
                <a:schemeClr val="tx2">
                  <a:lumMod val="60000"/>
                  <a:lumOff val="40000"/>
                </a:schemeClr>
              </a:solidFill>
              <a:effectLst>
                <a:outerShdw blurRad="38100" dist="38100" dir="2700000" algn="tl">
                  <a:srgbClr val="000000">
                    <a:alpha val="43137"/>
                  </a:srgbClr>
                </a:outerShdw>
              </a:effectLst>
            </a:endParaRPr>
          </a:p>
        </p:txBody>
      </p:sp>
      <p:sp>
        <p:nvSpPr>
          <p:cNvPr id="3" name="Υπότιτλος 2"/>
          <p:cNvSpPr>
            <a:spLocks noGrp="1"/>
          </p:cNvSpPr>
          <p:nvPr>
            <p:ph type="subTitle" idx="1"/>
          </p:nvPr>
        </p:nvSpPr>
        <p:spPr/>
        <p:txBody>
          <a:bodyPr>
            <a:normAutofit/>
          </a:bodyPr>
          <a:lstStyle/>
          <a:p>
            <a:r>
              <a:rPr lang="el-GR" sz="2000" dirty="0" smtClean="0"/>
              <a:t>  Έφη </a:t>
            </a:r>
            <a:r>
              <a:rPr lang="el-GR" sz="2000" dirty="0" err="1" smtClean="0"/>
              <a:t>κουκοβινη</a:t>
            </a:r>
            <a:r>
              <a:rPr lang="el-GR" sz="2000" dirty="0" smtClean="0"/>
              <a:t> - </a:t>
            </a:r>
            <a:r>
              <a:rPr lang="el-GR" sz="2000" dirty="0" err="1" smtClean="0"/>
              <a:t>νεφελη</a:t>
            </a:r>
            <a:r>
              <a:rPr lang="el-GR" sz="2000" dirty="0" smtClean="0"/>
              <a:t> </a:t>
            </a:r>
            <a:r>
              <a:rPr lang="el-GR" sz="2000" dirty="0" err="1" smtClean="0"/>
              <a:t>γουλιελμου</a:t>
            </a:r>
            <a:r>
              <a:rPr lang="el-GR" sz="2000" dirty="0" smtClean="0"/>
              <a:t> - </a:t>
            </a:r>
            <a:r>
              <a:rPr lang="el-GR" sz="2000" dirty="0" err="1" smtClean="0"/>
              <a:t>κατερινα</a:t>
            </a:r>
            <a:r>
              <a:rPr lang="el-GR" sz="2000" dirty="0" smtClean="0"/>
              <a:t> </a:t>
            </a:r>
            <a:r>
              <a:rPr lang="el-GR" sz="2000" dirty="0" err="1" smtClean="0"/>
              <a:t>καρανικολου</a:t>
            </a:r>
            <a:endParaRPr lang="el-GR" sz="2000" dirty="0"/>
          </a:p>
        </p:txBody>
      </p:sp>
      <p:sp>
        <p:nvSpPr>
          <p:cNvPr id="4" name="Καρδιά 3"/>
          <p:cNvSpPr/>
          <p:nvPr/>
        </p:nvSpPr>
        <p:spPr>
          <a:xfrm>
            <a:off x="4488110" y="889233"/>
            <a:ext cx="2525086" cy="1702965"/>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57030069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ΠΛΗΡΟΦΟΡΙΕΣ ΓΙΑ ΤΟΝ ΥΜΗΤΤΟ</a:t>
            </a:r>
            <a:endParaRPr lang="el-GR" dirty="0"/>
          </a:p>
        </p:txBody>
      </p:sp>
      <p:sp>
        <p:nvSpPr>
          <p:cNvPr id="3" name="Θέση κειμένου 2"/>
          <p:cNvSpPr>
            <a:spLocks noGrp="1"/>
          </p:cNvSpPr>
          <p:nvPr>
            <p:ph type="body" idx="1"/>
          </p:nvPr>
        </p:nvSpPr>
        <p:spPr/>
        <p:txBody>
          <a:bodyPr/>
          <a:lstStyle/>
          <a:p>
            <a:r>
              <a:rPr lang="el-GR" dirty="0" smtClean="0"/>
              <a:t>                 Ο ΥΜΗΤΤΟΣ</a:t>
            </a:r>
            <a:endParaRPr lang="el-GR" dirty="0"/>
          </a:p>
        </p:txBody>
      </p:sp>
      <p:sp>
        <p:nvSpPr>
          <p:cNvPr id="4" name="Θέση περιεχομένου 3"/>
          <p:cNvSpPr>
            <a:spLocks noGrp="1"/>
          </p:cNvSpPr>
          <p:nvPr>
            <p:ph sz="half" idx="2"/>
          </p:nvPr>
        </p:nvSpPr>
        <p:spPr/>
        <p:txBody>
          <a:bodyPr>
            <a:normAutofit lnSpcReduction="10000"/>
          </a:bodyPr>
          <a:lstStyle/>
          <a:p>
            <a:r>
              <a:rPr lang="el-GR" dirty="0" smtClean="0"/>
              <a:t>Ο Υμηττός, ένα σημαντικό βουνό κοντά στην Αθήνα, έχει μια πλούσια ιστορία. Από την αρχαιότητα, ήταν μέρος της ιστορίας της Αθήνας, με ιερά και λατομεία μαρμάρου. Η περιοχή έχει κατοικηθεί από τη νεολιθική περίοδο, και ο Υμηττός ήταν ένα σημαντικό σημείο για την οριοθέτηση των περιοχών. Σήμερα ακόμα είναι ένας προστατευόμενος βιότοπος και ένα δημοφιλές μέρος για περιπάτους. </a:t>
            </a:r>
            <a:endParaRPr lang="el-GR" dirty="0"/>
          </a:p>
        </p:txBody>
      </p:sp>
      <p:sp>
        <p:nvSpPr>
          <p:cNvPr id="5" name="Θέση κειμένου 4"/>
          <p:cNvSpPr>
            <a:spLocks noGrp="1"/>
          </p:cNvSpPr>
          <p:nvPr>
            <p:ph type="body" sz="quarter" idx="3"/>
          </p:nvPr>
        </p:nvSpPr>
        <p:spPr/>
        <p:txBody>
          <a:bodyPr/>
          <a:lstStyle/>
          <a:p>
            <a:endParaRPr lang="el-GR"/>
          </a:p>
        </p:txBody>
      </p:sp>
      <p:pic>
        <p:nvPicPr>
          <p:cNvPr id="7" name="Θέση περιεχομένου 6"/>
          <p:cNvPicPr>
            <a:picLocks noGrp="1" noChangeAspect="1"/>
          </p:cNvPicPr>
          <p:nvPr>
            <p:ph sz="quarter" idx="4"/>
          </p:nvPr>
        </p:nvPicPr>
        <p:blipFill>
          <a:blip r:embed="rId2"/>
          <a:stretch>
            <a:fillRect/>
          </a:stretch>
        </p:blipFill>
        <p:spPr>
          <a:xfrm>
            <a:off x="6116433" y="2558642"/>
            <a:ext cx="5833556" cy="3280095"/>
          </a:xfrm>
          <a:prstGeom prst="rect">
            <a:avLst/>
          </a:prstGeom>
        </p:spPr>
      </p:pic>
      <p:sp>
        <p:nvSpPr>
          <p:cNvPr id="6" name="Αστέρι 5 ακτινών 5"/>
          <p:cNvSpPr/>
          <p:nvPr/>
        </p:nvSpPr>
        <p:spPr>
          <a:xfrm>
            <a:off x="612396" y="2164360"/>
            <a:ext cx="880844" cy="78856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Αστέρι 5 ακτινών 7"/>
          <p:cNvSpPr/>
          <p:nvPr/>
        </p:nvSpPr>
        <p:spPr>
          <a:xfrm>
            <a:off x="10519794" y="1761688"/>
            <a:ext cx="897623" cy="73823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110408835"/>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   </a:t>
            </a:r>
            <a:r>
              <a:rPr lang="el-GR" b="1" i="1" u="sng" dirty="0" smtClean="0">
                <a:solidFill>
                  <a:schemeClr val="accent3">
                    <a:lumMod val="60000"/>
                    <a:lumOff val="40000"/>
                  </a:schemeClr>
                </a:solidFill>
                <a:effectLst>
                  <a:outerShdw blurRad="38100" dist="38100" dir="2700000" algn="tl">
                    <a:srgbClr val="000000">
                      <a:alpha val="43137"/>
                    </a:srgbClr>
                  </a:outerShdw>
                </a:effectLst>
              </a:rPr>
              <a:t>Η ΔΡΑΣΗ ΤΗΣ ΚΑΘΕ ΟΜΑΔΑΣ</a:t>
            </a:r>
            <a:endParaRPr lang="el-GR" b="1" i="1" u="sng" dirty="0">
              <a:solidFill>
                <a:schemeClr val="accent3">
                  <a:lumMod val="60000"/>
                  <a:lumOff val="40000"/>
                </a:schemeClr>
              </a:solidFill>
              <a:effectLst>
                <a:outerShdw blurRad="38100" dist="38100" dir="2700000" algn="tl">
                  <a:srgbClr val="000000">
                    <a:alpha val="43137"/>
                  </a:srgbClr>
                </a:outerShdw>
              </a:effectLst>
            </a:endParaRPr>
          </a:p>
        </p:txBody>
      </p:sp>
      <p:sp>
        <p:nvSpPr>
          <p:cNvPr id="3" name="Θέση κειμένου 2"/>
          <p:cNvSpPr>
            <a:spLocks noGrp="1"/>
          </p:cNvSpPr>
          <p:nvPr>
            <p:ph type="body" sz="half" idx="2"/>
          </p:nvPr>
        </p:nvSpPr>
        <p:spPr/>
        <p:txBody>
          <a:bodyPr/>
          <a:lstStyle/>
          <a:p>
            <a:r>
              <a:rPr lang="el-GR" dirty="0" smtClean="0">
                <a:solidFill>
                  <a:schemeClr val="accent6">
                    <a:lumMod val="75000"/>
                  </a:schemeClr>
                </a:solidFill>
              </a:rPr>
              <a:t>Εμείς γράψαμε για τον εθελοντισμό γιατί μερικοί άνθρωποι δεν σκέφτονται καθόλου το περιβάλλον και την φύση με αποτέλεσμα να  καίνε και να κόβουν τα δέντρα, να μολύνουν το  περιβάλλον και  </a:t>
            </a:r>
            <a:r>
              <a:rPr lang="el-GR" dirty="0" err="1" smtClean="0">
                <a:solidFill>
                  <a:schemeClr val="accent6">
                    <a:lumMod val="75000"/>
                  </a:schemeClr>
                </a:solidFill>
              </a:rPr>
              <a:t>γι΄αυτό</a:t>
            </a:r>
            <a:r>
              <a:rPr lang="el-GR" dirty="0" smtClean="0">
                <a:solidFill>
                  <a:schemeClr val="accent6">
                    <a:lumMod val="75000"/>
                  </a:schemeClr>
                </a:solidFill>
              </a:rPr>
              <a:t> εμείς πρέπει να στηρίζουμε τον εθελοντισμό κάνοντας κάποιες δράσεις όπως να είναι το περιβάλλον μας καλύτερο και καθαρότερο, να μην πετάμε σκουπίδια και να κάνουμε </a:t>
            </a:r>
            <a:r>
              <a:rPr lang="el-GR" dirty="0" err="1" smtClean="0">
                <a:solidFill>
                  <a:schemeClr val="accent6">
                    <a:lumMod val="75000"/>
                  </a:schemeClr>
                </a:solidFill>
              </a:rPr>
              <a:t>δεντροφυτεύσεις</a:t>
            </a:r>
            <a:r>
              <a:rPr lang="el-GR" dirty="0" smtClean="0"/>
              <a:t>.</a:t>
            </a:r>
            <a:endParaRPr lang="el-GR" dirty="0"/>
          </a:p>
        </p:txBody>
      </p:sp>
      <p:sp>
        <p:nvSpPr>
          <p:cNvPr id="4" name="Αστέρι 5 ακτινών 3"/>
          <p:cNvSpPr/>
          <p:nvPr/>
        </p:nvSpPr>
        <p:spPr>
          <a:xfrm>
            <a:off x="9882231" y="3003259"/>
            <a:ext cx="1526797" cy="136740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Αστέρι 5 ακτινών 4"/>
          <p:cNvSpPr/>
          <p:nvPr/>
        </p:nvSpPr>
        <p:spPr>
          <a:xfrm>
            <a:off x="302004" y="2910980"/>
            <a:ext cx="1451295" cy="108217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732507926"/>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154955" y="620785"/>
            <a:ext cx="2997596" cy="1359017"/>
          </a:xfrm>
        </p:spPr>
        <p:txBody>
          <a:bodyPr/>
          <a:lstStyle/>
          <a:p>
            <a:r>
              <a:rPr lang="el-GR" b="1" i="1" u="sng" dirty="0" smtClean="0">
                <a:solidFill>
                  <a:schemeClr val="accent5">
                    <a:lumMod val="40000"/>
                    <a:lumOff val="60000"/>
                  </a:schemeClr>
                </a:solidFill>
                <a:effectLst>
                  <a:outerShdw blurRad="38100" dist="38100" dir="2700000" algn="tl">
                    <a:srgbClr val="000000">
                      <a:alpha val="43137"/>
                    </a:srgbClr>
                  </a:outerShdw>
                </a:effectLst>
              </a:rPr>
              <a:t>ΠΛΗΡΟΦΟΡΙΕΣ ΓΙΑ ΤΗΝ ΚΑΙΤΗ ΑΡΓΥΡΟΠΟΥΛΟΥ</a:t>
            </a:r>
            <a:endParaRPr lang="el-GR" b="1" i="1" u="sng" dirty="0">
              <a:solidFill>
                <a:schemeClr val="accent5">
                  <a:lumMod val="40000"/>
                  <a:lumOff val="60000"/>
                </a:schemeClr>
              </a:solidFill>
              <a:effectLst>
                <a:outerShdw blurRad="38100" dist="38100" dir="2700000" algn="tl">
                  <a:srgbClr val="000000">
                    <a:alpha val="43137"/>
                  </a:srgbClr>
                </a:outerShdw>
              </a:effectLst>
            </a:endParaRPr>
          </a:p>
        </p:txBody>
      </p:sp>
      <p:pic>
        <p:nvPicPr>
          <p:cNvPr id="5" name="Θέση περιεχομένου 4"/>
          <p:cNvPicPr>
            <a:picLocks noGrp="1" noChangeAspect="1"/>
          </p:cNvPicPr>
          <p:nvPr>
            <p:ph idx="1"/>
          </p:nvPr>
        </p:nvPicPr>
        <p:blipFill>
          <a:blip r:embed="rId2"/>
          <a:stretch>
            <a:fillRect/>
          </a:stretch>
        </p:blipFill>
        <p:spPr>
          <a:xfrm>
            <a:off x="5478011" y="726213"/>
            <a:ext cx="2508309" cy="3366857"/>
          </a:xfrm>
          <a:prstGeom prst="rect">
            <a:avLst/>
          </a:prstGeom>
        </p:spPr>
      </p:pic>
      <p:sp>
        <p:nvSpPr>
          <p:cNvPr id="4" name="Θέση κειμένου 3"/>
          <p:cNvSpPr>
            <a:spLocks noGrp="1"/>
          </p:cNvSpPr>
          <p:nvPr>
            <p:ph type="body" sz="half" idx="2"/>
          </p:nvPr>
        </p:nvSpPr>
        <p:spPr>
          <a:xfrm>
            <a:off x="1154954" y="2130804"/>
            <a:ext cx="2997598" cy="4253218"/>
          </a:xfrm>
        </p:spPr>
        <p:txBody>
          <a:bodyPr>
            <a:normAutofit/>
          </a:bodyPr>
          <a:lstStyle/>
          <a:p>
            <a:r>
              <a:rPr lang="el-GR" sz="1800" dirty="0" smtClean="0">
                <a:effectLst>
                  <a:outerShdw blurRad="38100" dist="38100" dir="2700000" algn="tl">
                    <a:srgbClr val="000000">
                      <a:alpha val="43137"/>
                    </a:srgbClr>
                  </a:outerShdw>
                </a:effectLst>
              </a:rPr>
              <a:t>Η Καίτη Αργυροπούλου ήταν πρόεδρος της Φιλοδασικής </a:t>
            </a:r>
            <a:r>
              <a:rPr lang="el-GR" sz="1800" dirty="0" err="1" smtClean="0">
                <a:effectLst>
                  <a:outerShdw blurRad="38100" dist="38100" dir="2700000" algn="tl">
                    <a:srgbClr val="000000">
                      <a:alpha val="43137"/>
                    </a:srgbClr>
                  </a:outerShdw>
                </a:effectLst>
              </a:rPr>
              <a:t>Ενωσης</a:t>
            </a:r>
            <a:r>
              <a:rPr lang="el-GR" sz="1800" dirty="0" smtClean="0">
                <a:effectLst>
                  <a:outerShdw blurRad="38100" dist="38100" dir="2700000" algn="tl">
                    <a:srgbClr val="000000">
                      <a:alpha val="43137"/>
                    </a:srgbClr>
                  </a:outerShdw>
                </a:effectLst>
              </a:rPr>
              <a:t> Αθηνών. Κατά τη διάρκεια της ζωής της συνέλαβε αποφασιστικά στην αναδάσωση του Υμηττού ενώ σε δική της πρωτοβουλία οφείλεται η αναστήλωση της ιστορικής Μονής Καισαριανής και η δημιουργία του αισθητικού δάσους του Υμηττού. </a:t>
            </a:r>
            <a:endParaRPr lang="el-GR" sz="1800" dirty="0">
              <a:effectLst>
                <a:outerShdw blurRad="38100" dist="38100" dir="2700000" algn="tl">
                  <a:srgbClr val="000000">
                    <a:alpha val="43137"/>
                  </a:srgbClr>
                </a:outerShdw>
              </a:effectLst>
            </a:endParaRPr>
          </a:p>
        </p:txBody>
      </p:sp>
      <p:pic>
        <p:nvPicPr>
          <p:cNvPr id="7" name="Εικόνα 6"/>
          <p:cNvPicPr>
            <a:picLocks noChangeAspect="1"/>
          </p:cNvPicPr>
          <p:nvPr/>
        </p:nvPicPr>
        <p:blipFill>
          <a:blip r:embed="rId3"/>
          <a:stretch>
            <a:fillRect/>
          </a:stretch>
        </p:blipFill>
        <p:spPr>
          <a:xfrm>
            <a:off x="7708259" y="2842372"/>
            <a:ext cx="2337489" cy="3541650"/>
          </a:xfrm>
          <a:prstGeom prst="rect">
            <a:avLst/>
          </a:prstGeom>
        </p:spPr>
      </p:pic>
      <p:pic>
        <p:nvPicPr>
          <p:cNvPr id="8" name="Εικόνα 7"/>
          <p:cNvPicPr>
            <a:picLocks noChangeAspect="1"/>
          </p:cNvPicPr>
          <p:nvPr/>
        </p:nvPicPr>
        <p:blipFill>
          <a:blip r:embed="rId4"/>
          <a:stretch>
            <a:fillRect/>
          </a:stretch>
        </p:blipFill>
        <p:spPr>
          <a:xfrm>
            <a:off x="8535483" y="889837"/>
            <a:ext cx="3509885" cy="2339923"/>
          </a:xfrm>
          <a:prstGeom prst="rect">
            <a:avLst/>
          </a:prstGeom>
        </p:spPr>
      </p:pic>
      <p:pic>
        <p:nvPicPr>
          <p:cNvPr id="9" name="Εικόνα 8"/>
          <p:cNvPicPr>
            <a:picLocks noChangeAspect="1"/>
          </p:cNvPicPr>
          <p:nvPr/>
        </p:nvPicPr>
        <p:blipFill>
          <a:blip r:embed="rId5"/>
          <a:stretch>
            <a:fillRect/>
          </a:stretch>
        </p:blipFill>
        <p:spPr>
          <a:xfrm>
            <a:off x="4555693" y="3671022"/>
            <a:ext cx="2470139" cy="2799491"/>
          </a:xfrm>
          <a:prstGeom prst="rect">
            <a:avLst/>
          </a:prstGeom>
        </p:spPr>
      </p:pic>
      <p:sp>
        <p:nvSpPr>
          <p:cNvPr id="3" name="Φεγγάρι 2"/>
          <p:cNvSpPr/>
          <p:nvPr/>
        </p:nvSpPr>
        <p:spPr>
          <a:xfrm>
            <a:off x="4664279" y="234892"/>
            <a:ext cx="746620" cy="1132514"/>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Καρδιά 5"/>
          <p:cNvSpPr/>
          <p:nvPr/>
        </p:nvSpPr>
        <p:spPr>
          <a:xfrm>
            <a:off x="10796631" y="4194495"/>
            <a:ext cx="1248737" cy="116607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841977664"/>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ΑΙΣΘΗΤΙΚΟ ΔΑΣΟΣ ΚΑΙΣΑΡΙΑΝΗΣ </a:t>
            </a:r>
            <a:endParaRPr lang="el-GR" dirty="0"/>
          </a:p>
        </p:txBody>
      </p:sp>
      <p:pic>
        <p:nvPicPr>
          <p:cNvPr id="5" name="Θέση εικόνας 4"/>
          <p:cNvPicPr>
            <a:picLocks noGrp="1" noChangeAspect="1"/>
          </p:cNvPicPr>
          <p:nvPr>
            <p:ph type="pic" idx="1"/>
          </p:nvPr>
        </p:nvPicPr>
        <p:blipFill>
          <a:blip r:embed="rId2"/>
          <a:srcRect l="24135" r="24135"/>
          <a:stretch>
            <a:fillRect/>
          </a:stretch>
        </p:blipFill>
        <p:spPr>
          <a:prstGeom prst="rect">
            <a:avLst/>
          </a:prstGeom>
        </p:spPr>
      </p:pic>
      <p:sp>
        <p:nvSpPr>
          <p:cNvPr id="4" name="Θέση κειμένου 3"/>
          <p:cNvSpPr>
            <a:spLocks noGrp="1"/>
          </p:cNvSpPr>
          <p:nvPr>
            <p:ph type="body" sz="half" idx="2"/>
          </p:nvPr>
        </p:nvSpPr>
        <p:spPr/>
        <p:txBody>
          <a:bodyPr>
            <a:normAutofit fontScale="92500" lnSpcReduction="20000"/>
          </a:bodyPr>
          <a:lstStyle/>
          <a:p>
            <a:r>
              <a:rPr lang="el-GR" dirty="0" smtClean="0"/>
              <a:t>Το  Αισθητικό δάσος Καισαριανής βρίσκεται στη δυτική πλευρά του όρους Υμηττός ,στην Αττική, και συνορεύει προς βορρά, ανατολικά και νότια με τις βραχώδεις πλαγιές του Υμηττού και στα δυτικά με την Πανεπιστημιούπολη Αθηνών και τους δήμους Καισαριανής και Βύρωνα. Η συνολική έκταση του δάσους είναι 4.460 στρέμματα.</a:t>
            </a:r>
            <a:endParaRPr lang="el-GR" dirty="0"/>
          </a:p>
        </p:txBody>
      </p:sp>
      <p:sp>
        <p:nvSpPr>
          <p:cNvPr id="3" name="Σύννεφο 2"/>
          <p:cNvSpPr/>
          <p:nvPr/>
        </p:nvSpPr>
        <p:spPr>
          <a:xfrm>
            <a:off x="9924175" y="1307439"/>
            <a:ext cx="1828801" cy="771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Ήλιος 5"/>
          <p:cNvSpPr/>
          <p:nvPr/>
        </p:nvSpPr>
        <p:spPr>
          <a:xfrm>
            <a:off x="11174136" y="2079227"/>
            <a:ext cx="947956" cy="63756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Κεραυνός 6"/>
          <p:cNvSpPr/>
          <p:nvPr/>
        </p:nvSpPr>
        <p:spPr>
          <a:xfrm>
            <a:off x="9999677" y="2079227"/>
            <a:ext cx="746620" cy="831753"/>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32134324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ΣΚΕΨΕΙΣ ΤΗΣ ΟΜΑΔΑΣ ΓΙΑ ΝΑ ΒΟΗΘΗΣΟΥΜΕ ΤΟΝ ΥΜΗΤΤΟ</a:t>
            </a:r>
            <a:endParaRPr lang="el-GR" dirty="0"/>
          </a:p>
        </p:txBody>
      </p:sp>
      <p:pic>
        <p:nvPicPr>
          <p:cNvPr id="5" name="Θέση περιεχομένου 4"/>
          <p:cNvPicPr>
            <a:picLocks noGrp="1" noChangeAspect="1"/>
          </p:cNvPicPr>
          <p:nvPr>
            <p:ph idx="1"/>
          </p:nvPr>
        </p:nvPicPr>
        <p:blipFill>
          <a:blip r:embed="rId2"/>
          <a:stretch>
            <a:fillRect/>
          </a:stretch>
        </p:blipFill>
        <p:spPr>
          <a:xfrm>
            <a:off x="8011800" y="1585082"/>
            <a:ext cx="4180200" cy="3131115"/>
          </a:xfrm>
          <a:prstGeom prst="rect">
            <a:avLst/>
          </a:prstGeom>
        </p:spPr>
      </p:pic>
      <p:sp>
        <p:nvSpPr>
          <p:cNvPr id="4" name="Θέση κειμένου 3"/>
          <p:cNvSpPr>
            <a:spLocks noGrp="1"/>
          </p:cNvSpPr>
          <p:nvPr>
            <p:ph type="body" sz="half" idx="2"/>
          </p:nvPr>
        </p:nvSpPr>
        <p:spPr>
          <a:xfrm>
            <a:off x="1127062" y="3045391"/>
            <a:ext cx="2793158" cy="2895599"/>
          </a:xfrm>
        </p:spPr>
        <p:txBody>
          <a:bodyPr>
            <a:normAutofit/>
          </a:bodyPr>
          <a:lstStyle/>
          <a:p>
            <a:r>
              <a:rPr lang="el-GR" sz="1800" dirty="0" smtClean="0"/>
              <a:t>Θα θέλαμε να κάνουμε </a:t>
            </a:r>
            <a:r>
              <a:rPr lang="el-GR" sz="1800" dirty="0" err="1" smtClean="0"/>
              <a:t>δεντροφύτευση</a:t>
            </a:r>
            <a:r>
              <a:rPr lang="el-GR" sz="1800" dirty="0" smtClean="0"/>
              <a:t> στην κορυφή του Υμηττού για να ομορφύνει το βουνό γιατί ο Πάρης έκαψε ένα μεγάλο κομμάτι του Υμηττού για μια σκηνή 5 λεπτών. </a:t>
            </a:r>
            <a:endParaRPr lang="el-GR" sz="1800" dirty="0"/>
          </a:p>
        </p:txBody>
      </p:sp>
      <p:pic>
        <p:nvPicPr>
          <p:cNvPr id="6" name="Εικόνα 5"/>
          <p:cNvPicPr>
            <a:picLocks noChangeAspect="1"/>
          </p:cNvPicPr>
          <p:nvPr/>
        </p:nvPicPr>
        <p:blipFill>
          <a:blip r:embed="rId3"/>
          <a:stretch>
            <a:fillRect/>
          </a:stretch>
        </p:blipFill>
        <p:spPr>
          <a:xfrm>
            <a:off x="5474210" y="3487428"/>
            <a:ext cx="3911580" cy="2602979"/>
          </a:xfrm>
          <a:prstGeom prst="rect">
            <a:avLst/>
          </a:prstGeom>
        </p:spPr>
      </p:pic>
      <p:pic>
        <p:nvPicPr>
          <p:cNvPr id="7" name="Εικόνα 6"/>
          <p:cNvPicPr>
            <a:picLocks noChangeAspect="1"/>
          </p:cNvPicPr>
          <p:nvPr/>
        </p:nvPicPr>
        <p:blipFill>
          <a:blip r:embed="rId4"/>
          <a:stretch>
            <a:fillRect/>
          </a:stretch>
        </p:blipFill>
        <p:spPr>
          <a:xfrm>
            <a:off x="4332831" y="914401"/>
            <a:ext cx="3976848" cy="2982636"/>
          </a:xfrm>
          <a:prstGeom prst="rect">
            <a:avLst/>
          </a:prstGeom>
        </p:spPr>
      </p:pic>
      <p:sp>
        <p:nvSpPr>
          <p:cNvPr id="3" name="Φεγγάρι 2"/>
          <p:cNvSpPr/>
          <p:nvPr/>
        </p:nvSpPr>
        <p:spPr>
          <a:xfrm>
            <a:off x="3691156" y="536895"/>
            <a:ext cx="553673" cy="758505"/>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Κεραυνός 7"/>
          <p:cNvSpPr/>
          <p:nvPr/>
        </p:nvSpPr>
        <p:spPr>
          <a:xfrm>
            <a:off x="11501306" y="5217952"/>
            <a:ext cx="478173" cy="796954"/>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21643439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ΠΩΣ ΜΑΣ ΦΑΝΗΚΑΝ ΤΑ ΕΡΓΑΣΤΗΡΙΑ ΔΕΞΙΟΤΗΤΩΝ</a:t>
            </a:r>
            <a:endParaRPr lang="el-GR" dirty="0"/>
          </a:p>
        </p:txBody>
      </p:sp>
      <p:sp>
        <p:nvSpPr>
          <p:cNvPr id="3" name="Θέση κειμένου 2"/>
          <p:cNvSpPr>
            <a:spLocks noGrp="1"/>
          </p:cNvSpPr>
          <p:nvPr>
            <p:ph type="body" idx="1"/>
          </p:nvPr>
        </p:nvSpPr>
        <p:spPr>
          <a:xfrm>
            <a:off x="6895559" y="1325461"/>
            <a:ext cx="4270188" cy="4924337"/>
          </a:xfrm>
        </p:spPr>
        <p:txBody>
          <a:bodyPr>
            <a:normAutofit fontScale="85000" lnSpcReduction="20000"/>
          </a:bodyPr>
          <a:lstStyle/>
          <a:p>
            <a:pPr marL="342900" indent="-342900">
              <a:buFont typeface="Wingdings" panose="05000000000000000000" pitchFamily="2" charset="2"/>
              <a:buChar char="v"/>
            </a:pPr>
            <a:r>
              <a:rPr lang="el-GR" b="1" u="sng" dirty="0" smtClean="0"/>
              <a:t>ΓΟΥΛΙΕΛΜΟΥ ΝΕΦΕΛΗ</a:t>
            </a:r>
          </a:p>
          <a:p>
            <a:r>
              <a:rPr lang="el-GR" dirty="0" smtClean="0"/>
              <a:t>ΕΜΕΝΑ ΜΟΥ ΑΡΕΣΕΙ ΤΟ ΜΑΘΗΜΑ </a:t>
            </a:r>
            <a:r>
              <a:rPr lang="el-GR" dirty="0" err="1" smtClean="0"/>
              <a:t>ΑΥΤο</a:t>
            </a:r>
            <a:r>
              <a:rPr lang="el-GR" dirty="0" smtClean="0"/>
              <a:t> ΜΕ </a:t>
            </a:r>
            <a:r>
              <a:rPr lang="el-GR" dirty="0" err="1" smtClean="0"/>
              <a:t>οΛΑ</a:t>
            </a:r>
            <a:r>
              <a:rPr lang="el-GR" dirty="0" smtClean="0"/>
              <a:t> </a:t>
            </a:r>
            <a:r>
              <a:rPr lang="el-GR" dirty="0" err="1" smtClean="0"/>
              <a:t>ΑΥΤα</a:t>
            </a:r>
            <a:r>
              <a:rPr lang="el-GR" dirty="0" smtClean="0"/>
              <a:t> ΤΑ ΠΡΑΓΜΑΤΑ ΠΟΥ ΚΑΝΟΥΜΕ!ΕΧΟΥΜΕ ΜΙΑ ΟΜΟΡΦΗ ΚΑΙ ΚΑΛΗ ΔΙΕΥΘΥΝΤΡΙΑ ΠΟΥ ΤΗΝ ΑΓΑΠΩ </a:t>
            </a:r>
            <a:r>
              <a:rPr lang="el-GR" dirty="0" err="1" smtClean="0"/>
              <a:t>ΠΟΛυ</a:t>
            </a:r>
            <a:r>
              <a:rPr lang="el-GR" dirty="0" smtClean="0"/>
              <a:t>!!!!!!!!!!!!!!!!!!!!!!!!!!!!!!!!!!!!!!!!</a:t>
            </a:r>
          </a:p>
          <a:p>
            <a:pPr marL="342900" indent="-342900">
              <a:buFont typeface="Wingdings" panose="05000000000000000000" pitchFamily="2" charset="2"/>
              <a:buChar char="v"/>
            </a:pPr>
            <a:r>
              <a:rPr lang="el-GR" b="1" u="sng" dirty="0" err="1" smtClean="0"/>
              <a:t>Κουκοβινη</a:t>
            </a:r>
            <a:r>
              <a:rPr lang="el-GR" b="1" u="sng" dirty="0" smtClean="0"/>
              <a:t> </a:t>
            </a:r>
            <a:r>
              <a:rPr lang="el-GR" b="1" u="sng" dirty="0" err="1" smtClean="0"/>
              <a:t>εφη</a:t>
            </a:r>
            <a:endParaRPr lang="el-GR" b="1" u="sng" dirty="0" smtClean="0"/>
          </a:p>
          <a:p>
            <a:r>
              <a:rPr lang="el-GR" dirty="0" smtClean="0"/>
              <a:t>ΕΜΕΝΑ ΜΟΥ ΑΡΕΣΕΙ ΤΟ ΜΑΘΗΜΑ </a:t>
            </a:r>
            <a:r>
              <a:rPr lang="el-GR" dirty="0" err="1" smtClean="0"/>
              <a:t>ΑΥΤο</a:t>
            </a:r>
            <a:r>
              <a:rPr lang="el-GR" dirty="0" smtClean="0"/>
              <a:t> ΓΙΑΤΙ ΕΧΟΥΜΕ ΤΗΝ ΚΑΛΥΤΕΡΗ ΔΙΕΥΘΥΝΤΡΙΑ ΤΟΥ ΚΟΣΜΟΥ,ΜΑΣ ΕΜΑΘΕ ΠΟΛΛΑ ΠΡΑΓΜΑΤΑ ΚΑΙ ΤΗΝ ΑΓΑΠΩ ΠΑΡΑ ΜΑ ΠΑΡΑ ΜΑ ΠΑΡΑ </a:t>
            </a:r>
            <a:r>
              <a:rPr lang="el-GR" smtClean="0"/>
              <a:t>ΠΟΛυ!!!!!!!!!!!!!!!!!!!!!!!!!!!!!!!!!!!!!!!!!!!!!!!!!</a:t>
            </a:r>
            <a:endParaRPr lang="el-GR" dirty="0" smtClean="0"/>
          </a:p>
          <a:p>
            <a:pPr marL="342900" indent="-342900">
              <a:buFont typeface="Wingdings" panose="05000000000000000000" pitchFamily="2" charset="2"/>
              <a:buChar char="v"/>
            </a:pPr>
            <a:r>
              <a:rPr lang="el-GR" b="1" u="sng" dirty="0" err="1" smtClean="0"/>
              <a:t>Καρανικολου</a:t>
            </a:r>
            <a:r>
              <a:rPr lang="el-GR" b="1" u="sng" dirty="0" smtClean="0"/>
              <a:t> </a:t>
            </a:r>
            <a:r>
              <a:rPr lang="el-GR" b="1" u="sng" dirty="0" err="1" smtClean="0"/>
              <a:t>κατερινα</a:t>
            </a:r>
            <a:endParaRPr lang="el-GR" b="1" u="sng" dirty="0" smtClean="0"/>
          </a:p>
          <a:p>
            <a:r>
              <a:rPr lang="el-GR" dirty="0" smtClean="0"/>
              <a:t>ΕΜΕΝΑ ΜΟΥ ΑΡΕΣΕΙ ΤΟ ΜΑΘΗΜΑ ΓΙΑΤΙ ΚΑΝΟΥΜΕ ΔΙΑΣΚΕΣΤΙΚΑ ΠΡΑΓΜΑΤΑ ΚΑΙ ΘΑ ΗΘΕΛΑ ΝΑ ΚΑΝΟΥΜΕ ΚΑΙ </a:t>
            </a:r>
            <a:r>
              <a:rPr lang="el-GR" dirty="0" err="1" smtClean="0"/>
              <a:t>ΠΟΛΛΕς</a:t>
            </a:r>
            <a:r>
              <a:rPr lang="el-GR" dirty="0" smtClean="0"/>
              <a:t> ΔΡΑΣΕΙΣ!!! ΚΑΙ ΑΓΑΠΑΩ ΠΟΛΎ ΤΗΝ ΚΥΡΙΑ.</a:t>
            </a:r>
            <a:endParaRPr lang="el-GR" dirty="0"/>
          </a:p>
        </p:txBody>
      </p:sp>
      <p:sp>
        <p:nvSpPr>
          <p:cNvPr id="4" name="Φεγγάρι 3"/>
          <p:cNvSpPr/>
          <p:nvPr/>
        </p:nvSpPr>
        <p:spPr>
          <a:xfrm>
            <a:off x="4756558" y="486561"/>
            <a:ext cx="1451295" cy="2080470"/>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Καρδιά 4"/>
          <p:cNvSpPr/>
          <p:nvPr/>
        </p:nvSpPr>
        <p:spPr>
          <a:xfrm>
            <a:off x="8900719" y="360727"/>
            <a:ext cx="1216404" cy="964734"/>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Γελαστό πρόσωπο 5"/>
          <p:cNvSpPr/>
          <p:nvPr/>
        </p:nvSpPr>
        <p:spPr>
          <a:xfrm>
            <a:off x="5603846" y="6061045"/>
            <a:ext cx="1526796" cy="796955"/>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134100674"/>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algn="ctr"/>
            <a:r>
              <a:rPr lang="el-GR" dirty="0" smtClean="0"/>
              <a:t>ΣΑΣ ΕΥΧΑΡΙΣΤΟΥΜΕ ΠΟΛΥ!!!</a:t>
            </a:r>
            <a:endParaRPr lang="el-GR" dirty="0"/>
          </a:p>
        </p:txBody>
      </p:sp>
      <p:sp>
        <p:nvSpPr>
          <p:cNvPr id="4" name="Θέση κειμένου 3"/>
          <p:cNvSpPr>
            <a:spLocks noGrp="1"/>
          </p:cNvSpPr>
          <p:nvPr>
            <p:ph type="body" sz="half" idx="2"/>
          </p:nvPr>
        </p:nvSpPr>
        <p:spPr/>
        <p:txBody>
          <a:bodyPr/>
          <a:lstStyle/>
          <a:p>
            <a:r>
              <a:rPr lang="el-GR" dirty="0" smtClean="0"/>
              <a:t>Σας ευχαριστούμε που μας παρακολουθήσατε και είδατε την εργασία μας που την φτιάξαμε όλες μαζί με πολύ κόπο!!!</a:t>
            </a:r>
            <a:endParaRPr lang="el-GR" dirty="0"/>
          </a:p>
        </p:txBody>
      </p:sp>
      <p:pic>
        <p:nvPicPr>
          <p:cNvPr id="23" name="Θέση εικόνας 22"/>
          <p:cNvPicPr>
            <a:picLocks noGrp="1" noChangeAspect="1"/>
          </p:cNvPicPr>
          <p:nvPr>
            <p:ph type="pic" idx="1"/>
          </p:nvPr>
        </p:nvPicPr>
        <p:blipFill>
          <a:blip r:embed="rId2">
            <a:extLst>
              <a:ext uri="{28A0092B-C50C-407E-A947-70E740481C1C}">
                <a14:useLocalDpi xmlns:a14="http://schemas.microsoft.com/office/drawing/2010/main" val="0"/>
              </a:ext>
            </a:extLst>
          </a:blip>
          <a:srcRect l="27646" r="27646"/>
          <a:stretch>
            <a:fillRect/>
          </a:stretch>
        </p:blipFill>
        <p:spPr bwMode="auto">
          <a:xfrm>
            <a:off x="6547870" y="1143000"/>
            <a:ext cx="4206816"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Καρδιά 2"/>
          <p:cNvSpPr/>
          <p:nvPr/>
        </p:nvSpPr>
        <p:spPr>
          <a:xfrm>
            <a:off x="4404220" y="536895"/>
            <a:ext cx="1820411" cy="1300294"/>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189116957"/>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ίθουσα συσκέψεων &quot;Ιόν&quot;">
  <a:themeElements>
    <a:clrScheme name="Αίθουσα συσκέψεων &quot;Ιόν&quot;">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Αίθουσα συσκέψεων &quot;Ιόν&quot;">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ίθουσα συσκέψεων &quot;Ιόν&quot;">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192</TotalTime>
  <Words>625</Words>
  <Application>Microsoft Office PowerPoint</Application>
  <PresentationFormat>Ευρεία οθόνη</PresentationFormat>
  <Paragraphs>27</Paragraphs>
  <Slides>10</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10</vt:i4>
      </vt:variant>
    </vt:vector>
  </HeadingPairs>
  <TitlesOfParts>
    <vt:vector size="15" baseType="lpstr">
      <vt:lpstr>Arial</vt:lpstr>
      <vt:lpstr>Century Gothic</vt:lpstr>
      <vt:lpstr>Wingdings</vt:lpstr>
      <vt:lpstr>Wingdings 3</vt:lpstr>
      <vt:lpstr>Αίθουσα συσκέψεων "Ιόν"</vt:lpstr>
      <vt:lpstr>      11ο Δημοτικό Σχολείο Ηλιούπολης</vt:lpstr>
      <vt:lpstr>Η ιστορία τουΥμηττού</vt:lpstr>
      <vt:lpstr>       Ο ροζ πάνθηρας </vt:lpstr>
      <vt:lpstr>ΠΛΗΡΟΦΟΡΙΕΣ ΓΙΑ ΤΟΝ ΥΜΗΤΤΟ</vt:lpstr>
      <vt:lpstr>   Η ΔΡΑΣΗ ΤΗΣ ΚΑΘΕ ΟΜΑΔΑΣ</vt:lpstr>
      <vt:lpstr>ΠΛΗΡΟΦΟΡΙΕΣ ΓΙΑ ΤΗΝ ΚΑΙΤΗ ΑΡΓΥΡΟΠΟΥΛΟΥ</vt:lpstr>
      <vt:lpstr>ΑΙΣΘΗΤΙΚΟ ΔΑΣΟΣ ΚΑΙΣΑΡΙΑΝΗΣ </vt:lpstr>
      <vt:lpstr>ΣΚΕΨΕΙΣ ΤΗΣ ΟΜΑΔΑΣ ΓΙΑ ΝΑ ΒΟΗΘΗΣΟΥΜΕ ΤΟΝ ΥΜΗΤΤΟ</vt:lpstr>
      <vt:lpstr>ΠΩΣ ΜΑΣ ΦΑΝΗΚΑΝ ΤΑ ΕΡΓΑΣΤΗΡΙΑ ΔΕΞΙΟΤΗΤΩΝ</vt:lpstr>
      <vt:lpstr>ΣΑΣ ΕΥΧΑΡΙΣΤΟΥΜΕ ΠΟΛΥ!!!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Δημοτικό Σχολείο Ηλιούπολης-Δ΄1-2024-2025-Εργαστιρία Δεξιοτίτων</dc:title>
  <dc:creator>ΚΑΤΕΡΙΝΑ</dc:creator>
  <cp:lastModifiedBy>ΚΑΤΕΡΙΝΑ</cp:lastModifiedBy>
  <cp:revision>24</cp:revision>
  <dcterms:created xsi:type="dcterms:W3CDTF">2025-05-27T16:32:04Z</dcterms:created>
  <dcterms:modified xsi:type="dcterms:W3CDTF">2025-05-28T17:05:57Z</dcterms:modified>
</cp:coreProperties>
</file>