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4436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1733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8517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192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761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573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7629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57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171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30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4918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9570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5170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1937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224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177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9D6A6-1F0C-4597-9FB6-1F76EF1ECD3B}" type="datetimeFigureOut">
              <a:rPr lang="el-GR" smtClean="0"/>
              <a:t>22/10/2025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C64857D-8E7D-4A2B-8D8E-B0F7DB8C92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37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eb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346718" y="123988"/>
            <a:ext cx="9144000" cy="2387600"/>
          </a:xfrm>
        </p:spPr>
        <p:txBody>
          <a:bodyPr>
            <a:normAutofit/>
          </a:bodyPr>
          <a:lstStyle/>
          <a:p>
            <a: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22/10/2025</a:t>
            </a:r>
            <a:b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l-GR" sz="1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Δημοτικό Σχολείο Ηλιούπολης</a:t>
            </a:r>
            <a:b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Θέμα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800" b="1" dirty="0" smtClean="0"/>
              <a:t>Ενίσχυση Κοινωνικών Δεξιοτήτων και Ομαδικής Συνεργασίας</a:t>
            </a:r>
            <a:r>
              <a:rPr lang="el-GR" sz="1800" dirty="0" smtClean="0"/>
              <a:t/>
            </a:r>
            <a:br>
              <a:rPr lang="el-GR" sz="1800" dirty="0" smtClean="0"/>
            </a:br>
            <a:r>
              <a:rPr lang="el-GR" sz="1800" i="1" dirty="0" smtClean="0"/>
              <a:t>Πώς να βοηθήσουμε τα παιδιά να συνεργάζονται, να σέβονται τη διαφορετικότητα και να λύνουν ειρηνικά τις συγκρούσεις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l-GR" sz="1800" i="1" dirty="0" smtClean="0"/>
              <a:t>Εισηγήτρια</a:t>
            </a:r>
            <a:r>
              <a:rPr lang="en-US" sz="1800" i="1" dirty="0" smtClean="0"/>
              <a:t>: </a:t>
            </a:r>
            <a:r>
              <a:rPr lang="el-GR" sz="1800" i="1" dirty="0" err="1" smtClean="0"/>
              <a:t>Γεροβασίλη</a:t>
            </a:r>
            <a:r>
              <a:rPr lang="el-GR" sz="1800" i="1" dirty="0" smtClean="0"/>
              <a:t> Ελένη, Ψυχολόγος Α.Π.Θ.</a:t>
            </a:r>
            <a:r>
              <a:rPr lang="el-GR" sz="1800" dirty="0" smtClean="0"/>
              <a:t/>
            </a:r>
            <a:br>
              <a:rPr lang="el-GR" sz="1800" dirty="0" smtClean="0"/>
            </a:b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691951" y="2230438"/>
            <a:ext cx="9144000" cy="1655762"/>
          </a:xfrm>
        </p:spPr>
        <p:txBody>
          <a:bodyPr/>
          <a:lstStyle/>
          <a:p>
            <a:endParaRPr lang="el-GR" dirty="0"/>
          </a:p>
        </p:txBody>
      </p:sp>
      <p:pic>
        <p:nvPicPr>
          <p:cNvPr id="4" name="Εικόνα 3" descr="Parents Can &lt;strong&gt;Trust Kids&lt;/strong&gt; to Teach Themselves – The Mission – Medium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11" y="2230438"/>
            <a:ext cx="9268407" cy="439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Σκοπός της παρουσίασης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🔹 Να κατανοήσουμε τι είναι οι κοινωνικές δεξιότητες</a:t>
            </a:r>
            <a:br>
              <a:rPr lang="el-GR" dirty="0" smtClean="0"/>
            </a:br>
            <a:r>
              <a:rPr lang="el-GR" dirty="0" smtClean="0"/>
              <a:t>🔹 Πώς τις αναπτύσσουν τα παιδιά</a:t>
            </a:r>
            <a:br>
              <a:rPr lang="el-GR" dirty="0" smtClean="0"/>
            </a:br>
            <a:r>
              <a:rPr lang="el-GR" dirty="0" smtClean="0"/>
              <a:t>🔹 Πώς μπορούμε να τις ενισχύσουμε στο σπίτι</a:t>
            </a:r>
            <a:br>
              <a:rPr lang="el-GR" dirty="0" smtClean="0"/>
            </a:br>
            <a:r>
              <a:rPr lang="el-GR" dirty="0" smtClean="0"/>
              <a:t>🔹 Πώς μαθαίνουν να συνεργάζονται, να σέβονται και να λύνουν συγκρούσεις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Παράδειγμα: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«Τι κάνω όταν τα παιδιά τσακώνονται; Πρέπει να επεμβαίνω ή όχι;»</a:t>
            </a:r>
            <a:br>
              <a:rPr lang="el-GR" dirty="0" smtClean="0"/>
            </a:br>
            <a:r>
              <a:rPr lang="el-GR" dirty="0" smtClean="0"/>
              <a:t>– «Το παιδί μου λέει “δεν παίζω μαζί του, γιατί είναι διαφορετικός”. Τι να κάνω;»</a:t>
            </a:r>
            <a:br>
              <a:rPr lang="el-GR" dirty="0" smtClean="0"/>
            </a:br>
            <a:r>
              <a:rPr lang="el-GR" dirty="0" smtClean="0"/>
              <a:t>– Θα δούμε απαντήσεις σήμερα!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090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Τι Είναι Κοινωνικές Δεξιότητες;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 smtClean="0"/>
              <a:t>🔹 Είναι οι δεξιότητες που βοηθούν τα παιδιά να σχετίζονται με τους άλλους</a:t>
            </a:r>
            <a:br>
              <a:rPr lang="el-GR" dirty="0" smtClean="0"/>
            </a:br>
            <a:r>
              <a:rPr lang="el-GR" dirty="0" smtClean="0"/>
              <a:t>🔹 Μαθαίνονται με εξάσκηση και παράδειγμα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 Παραδείγματα:</a:t>
            </a:r>
          </a:p>
          <a:p>
            <a:r>
              <a:rPr lang="el-GR" dirty="0" smtClean="0"/>
              <a:t>Συνεργάζομαι με τους άλλους</a:t>
            </a:r>
          </a:p>
          <a:p>
            <a:r>
              <a:rPr lang="el-GR" dirty="0" smtClean="0"/>
              <a:t>Ακούω όταν μου μιλούν</a:t>
            </a:r>
          </a:p>
          <a:p>
            <a:r>
              <a:rPr lang="el-GR" dirty="0" smtClean="0"/>
              <a:t>Ζητώ συγγνώμη</a:t>
            </a:r>
          </a:p>
          <a:p>
            <a:r>
              <a:rPr lang="el-GR" dirty="0" smtClean="0"/>
              <a:t>Μιλάω ευγενικά</a:t>
            </a:r>
          </a:p>
          <a:p>
            <a:r>
              <a:rPr lang="el-GR" dirty="0" smtClean="0"/>
              <a:t>Εκφράζω τι νιώθω</a:t>
            </a:r>
          </a:p>
          <a:p>
            <a:pPr marL="0" indent="0">
              <a:buNone/>
            </a:pP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Όταν δύο παιδιά παίζουν και διαφωνούν, αλλά καταλήγουν σε κοινή λύση</a:t>
            </a:r>
            <a:br>
              <a:rPr lang="el-GR" dirty="0" smtClean="0"/>
            </a:br>
            <a:r>
              <a:rPr lang="el-GR" dirty="0" smtClean="0"/>
              <a:t>– Όταν ένα παιδί λέει: «Στενοχωρήθηκα που δε με περίμενες στο διάλειμμα»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355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Γιατί Είναι Σημαντικές στην Παιδική Ηλικία;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🔹 Φτιάχνουν υγιείς φιλίες</a:t>
            </a:r>
            <a:br>
              <a:rPr lang="el-GR" dirty="0" smtClean="0"/>
            </a:br>
            <a:r>
              <a:rPr lang="el-GR" dirty="0" smtClean="0"/>
              <a:t>🔹 Βοηθούν το παιδί να ενταχθεί στο σχολείο</a:t>
            </a:r>
            <a:br>
              <a:rPr lang="el-GR" dirty="0" smtClean="0"/>
            </a:br>
            <a:r>
              <a:rPr lang="el-GR" dirty="0" smtClean="0"/>
              <a:t>🔹 Μειώνουν την</a:t>
            </a:r>
            <a:r>
              <a:rPr lang="en-US" dirty="0" smtClean="0"/>
              <a:t> </a:t>
            </a:r>
            <a:r>
              <a:rPr lang="el-GR" dirty="0" smtClean="0"/>
              <a:t>επιθετικότητα, τη μοναξιά και τον αποκλεισμό</a:t>
            </a:r>
            <a:br>
              <a:rPr lang="el-GR" dirty="0" smtClean="0"/>
            </a:br>
            <a:r>
              <a:rPr lang="el-GR" dirty="0" smtClean="0"/>
              <a:t>🔹 Προβλέπουν τη μελλοντική ψυχική ανθεκτικότητα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Παράδειγμα: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Παιδί που ξέρει να συνεργάζεται σε ομαδική εργασία → γίνεται πιο αποδεκτό</a:t>
            </a:r>
            <a:br>
              <a:rPr lang="el-GR" dirty="0" smtClean="0"/>
            </a:br>
            <a:r>
              <a:rPr lang="el-GR" dirty="0" smtClean="0"/>
              <a:t>– Παιδί που δε σέβεται κανόνες → απομονώνεται από συνομηλίκους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04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Ο Ρόλος της Οικογένειας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🔹 Οι γονείς είναι τα πρώτα και πιο σημαντικά πρότυπα</a:t>
            </a:r>
            <a:br>
              <a:rPr lang="el-GR" dirty="0" smtClean="0"/>
            </a:br>
            <a:r>
              <a:rPr lang="el-GR" dirty="0" smtClean="0"/>
              <a:t>🔹 Τα παιδιά μαθαίνουν κυρίως από το </a:t>
            </a:r>
            <a:r>
              <a:rPr lang="el-GR" b="1" dirty="0" smtClean="0"/>
              <a:t>παράδειγμα</a:t>
            </a:r>
            <a:r>
              <a:rPr lang="el-GR" dirty="0" smtClean="0"/>
              <a:t>, όχι από λόγια</a:t>
            </a:r>
            <a:br>
              <a:rPr lang="el-GR" dirty="0" smtClean="0"/>
            </a:br>
            <a:r>
              <a:rPr lang="el-GR" dirty="0" smtClean="0"/>
              <a:t>🔹 Ο τρόπος που </a:t>
            </a:r>
            <a:r>
              <a:rPr lang="el-GR" b="1" dirty="0" smtClean="0"/>
              <a:t>μιλάμε, διαφωνούμε και συνεργαζόμαστε</a:t>
            </a:r>
            <a:r>
              <a:rPr lang="el-GR" dirty="0" smtClean="0"/>
              <a:t> ως γονείς περνάει στο παιδί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Παράδειγμα: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Αν φωνάζουμε ο ένας στον άλλον → το παιδί μαθαίνει ότι έτσι λύνονται διαφωνίες</a:t>
            </a:r>
            <a:br>
              <a:rPr lang="el-GR" dirty="0" smtClean="0"/>
            </a:br>
            <a:r>
              <a:rPr lang="el-GR" dirty="0" smtClean="0"/>
              <a:t>– Αν συνεργαζόμαστε για να στρώσουμε τραπέζι → το παιδί συμμετέχει με χαρά και μαθαίνει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60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Πώς Χτίζουμε τη Συνεργασία στο Σπίτι;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55306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 Με μικρές, καθημερινές ευκαιρίες:</a:t>
            </a:r>
            <a:br>
              <a:rPr lang="el-GR" dirty="0" smtClean="0"/>
            </a:br>
            <a:r>
              <a:rPr lang="el-GR" dirty="0" smtClean="0"/>
              <a:t>✔️ Ομαδικές δραστηριότητες</a:t>
            </a:r>
            <a:br>
              <a:rPr lang="el-GR" dirty="0" smtClean="0"/>
            </a:br>
            <a:r>
              <a:rPr lang="el-GR" dirty="0" smtClean="0"/>
              <a:t>✔️ Μοίρασμα ευθυνών</a:t>
            </a:r>
            <a:br>
              <a:rPr lang="el-GR" dirty="0" smtClean="0"/>
            </a:br>
            <a:r>
              <a:rPr lang="el-GR" dirty="0" smtClean="0"/>
              <a:t>✔️ Ενίσχυση με θετικά σχόλια</a:t>
            </a:r>
            <a:br>
              <a:rPr lang="el-GR" dirty="0" smtClean="0"/>
            </a:br>
            <a:r>
              <a:rPr lang="el-GR" dirty="0" smtClean="0"/>
              <a:t>✔️ Υπομονή στην εξάσκηση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Παραδείγματα: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Να φτιάξουμε μαζί το βραδινό: το ένα παιδί πλένει τα λαχανικά, το άλλο στρώνει τραπέζι.</a:t>
            </a:r>
            <a:br>
              <a:rPr lang="el-GR" dirty="0" smtClean="0"/>
            </a:br>
            <a:r>
              <a:rPr lang="el-GR" dirty="0" smtClean="0"/>
              <a:t>– Να πούμε: «Μπράβο που δούλεψες μαζί με την αδερφή σου χωρίς να μαλώσετε!».</a:t>
            </a:r>
            <a:br>
              <a:rPr lang="el-GR" dirty="0" smtClean="0"/>
            </a:br>
            <a:r>
              <a:rPr lang="el-GR" dirty="0" smtClean="0"/>
              <a:t>– Να τα ενθαρρύνουμε να βρουν μόνα τους λύσεις όταν υπάρχει πρόβλημα στο παιχνίδι.</a:t>
            </a:r>
            <a:endParaRPr lang="el-GR" dirty="0"/>
          </a:p>
        </p:txBody>
      </p:sp>
      <p:pic>
        <p:nvPicPr>
          <p:cNvPr id="4" name="Εικόνα 3" descr="Vegetarianismo a través del ciclo de la vida | HazteVeg.com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924" y="1553064"/>
            <a:ext cx="2868710" cy="184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9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Σεβασμός στη Διαφορετικότητα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🔹 Όλοι οι άνθρωποι είναι μοναδικοί</a:t>
            </a:r>
            <a:br>
              <a:rPr lang="el-GR" dirty="0" smtClean="0"/>
            </a:br>
            <a:r>
              <a:rPr lang="el-GR" dirty="0" smtClean="0"/>
              <a:t>🔹 Το παιδί χρειάζεται να μάθει ότι:</a:t>
            </a:r>
            <a:br>
              <a:rPr lang="el-GR" dirty="0" smtClean="0"/>
            </a:br>
            <a:r>
              <a:rPr lang="el-GR" dirty="0" smtClean="0"/>
              <a:t>– Όλοι αξίζουν σεβασμό</a:t>
            </a:r>
            <a:br>
              <a:rPr lang="el-GR" dirty="0" smtClean="0"/>
            </a:br>
            <a:r>
              <a:rPr lang="el-GR" dirty="0" smtClean="0"/>
              <a:t>– Οι διαφορές (εμφάνιση, καταγωγή, ικανότητες) μας κάνουν ξεχωριστούς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Παραδείγματα: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Παιδί με δυσκολίες στην ανάγνωση → δεν το κοροϊδεύουμε, το βοηθάμε</a:t>
            </a:r>
            <a:br>
              <a:rPr lang="el-GR" dirty="0" smtClean="0"/>
            </a:br>
            <a:r>
              <a:rPr lang="el-GR" dirty="0" smtClean="0"/>
              <a:t>– Φίλος που δεν του αρέσει το ποδόσφαιρο → δε σημαίνει ότι «είναι περίεργος»</a:t>
            </a:r>
            <a:br>
              <a:rPr lang="el-GR" dirty="0" smtClean="0"/>
            </a:br>
            <a:r>
              <a:rPr lang="el-GR" dirty="0" smtClean="0"/>
              <a:t>– Διαβάζουμε βιβλία όπως "Το χρώμα της φιλίας" ή βλέπουμε μαζί ταινίες με θετικά πρότυπα</a:t>
            </a:r>
          </a:p>
          <a:p>
            <a:endParaRPr lang="el-GR" dirty="0"/>
          </a:p>
        </p:txBody>
      </p:sp>
      <p:pic>
        <p:nvPicPr>
          <p:cNvPr id="4" name="Εικόνα 3" descr="Μια φορά και έναν καιρό.....στο Νηπιαγωγείο: 1η Πανελλήνια Ημέρα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54" y="1125415"/>
            <a:ext cx="3392704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Ειρηνική Επίλυση Συγκρούσεων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 smtClean="0"/>
              <a:t>🔹 Δεν αποφεύγουμε τις διαφωνίες – είναι φυσιολογικό να υπάρχουν</a:t>
            </a:r>
            <a:br>
              <a:rPr lang="el-GR" dirty="0" smtClean="0"/>
            </a:br>
            <a:r>
              <a:rPr lang="el-GR" dirty="0" smtClean="0"/>
              <a:t>🔹 Μαθαίνουμε </a:t>
            </a:r>
            <a:r>
              <a:rPr lang="el-GR" b="1" dirty="0" smtClean="0"/>
              <a:t>πώς</a:t>
            </a:r>
            <a:r>
              <a:rPr lang="el-GR" dirty="0" smtClean="0"/>
              <a:t> να τις διαχειριζόμαστε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Μοντέλο 4 Βημάτων για τα Παιδιά:</a:t>
            </a:r>
            <a:endParaRPr lang="el-GR" dirty="0" smtClean="0"/>
          </a:p>
          <a:p>
            <a:r>
              <a:rPr lang="el-GR" dirty="0" smtClean="0"/>
              <a:t>Σταματώ – παίρνω ανάσα</a:t>
            </a:r>
          </a:p>
          <a:p>
            <a:r>
              <a:rPr lang="el-GR" dirty="0" smtClean="0"/>
              <a:t>Λέω τι νιώθω χωρίς φωνές</a:t>
            </a:r>
          </a:p>
          <a:p>
            <a:r>
              <a:rPr lang="el-GR" dirty="0" smtClean="0"/>
              <a:t>Ακούω τι λέει ο άλλος</a:t>
            </a:r>
          </a:p>
          <a:p>
            <a:r>
              <a:rPr lang="el-GR" dirty="0" smtClean="0"/>
              <a:t>Προτείνουμε λύση μαζί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Παράδειγμα: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«Με πείραξε που πήρες το παιχνίδι χωρίς να ρωτήσεις»</a:t>
            </a:r>
            <a:br>
              <a:rPr lang="el-GR" dirty="0" smtClean="0"/>
            </a:br>
            <a:r>
              <a:rPr lang="el-GR" dirty="0" smtClean="0"/>
              <a:t>– «Ας βάλουμε χρονόμετρο: παίζεις 5 λεπτά εσύ, 5 λεπτά εγώ»</a:t>
            </a:r>
            <a:br>
              <a:rPr lang="el-GR" dirty="0" smtClean="0"/>
            </a:br>
            <a:r>
              <a:rPr lang="el-GR" dirty="0" smtClean="0"/>
              <a:t>– Γονέας: «Σ’ ευχαριστώ που μιλήσατε ήρεμα και βρήκατε λύση!»</a:t>
            </a:r>
          </a:p>
          <a:p>
            <a:endParaRPr lang="el-GR" dirty="0"/>
          </a:p>
        </p:txBody>
      </p:sp>
      <p:pic>
        <p:nvPicPr>
          <p:cNvPr id="4" name="Εικόνα 3" descr="Kids PNG Image | PNG Al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86" y="2690446"/>
            <a:ext cx="4218476" cy="195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6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Πώς Βοηθάμε Εμείς οι Γονείς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🔹 Δίνουμε το σωστό παράδειγμα</a:t>
            </a:r>
            <a:br>
              <a:rPr lang="el-GR" dirty="0" smtClean="0"/>
            </a:br>
            <a:r>
              <a:rPr lang="el-GR" dirty="0" smtClean="0"/>
              <a:t>🔹 Μαθαίνουμε να </a:t>
            </a:r>
            <a:r>
              <a:rPr lang="el-GR" b="1" dirty="0" smtClean="0"/>
              <a:t>ακούμε</a:t>
            </a:r>
            <a:r>
              <a:rPr lang="el-GR" dirty="0" smtClean="0"/>
              <a:t>, όχι μόνο να μιλάμε</a:t>
            </a:r>
            <a:br>
              <a:rPr lang="el-GR" dirty="0" smtClean="0"/>
            </a:br>
            <a:r>
              <a:rPr lang="el-GR" dirty="0" smtClean="0"/>
              <a:t>🔹 Επαινούμε τη σωστή συμπεριφορά</a:t>
            </a:r>
            <a:br>
              <a:rPr lang="el-GR" dirty="0" smtClean="0"/>
            </a:br>
            <a:r>
              <a:rPr lang="el-GR" dirty="0" smtClean="0"/>
              <a:t>🔹 Ενισχύουμε την </a:t>
            </a:r>
            <a:r>
              <a:rPr lang="el-GR" b="1" dirty="0" err="1" smtClean="0"/>
              <a:t>ενσυναίσθηση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Παραδείγματα: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«Μου άρεσε που άφησες τον αδερφό σου να διαλέξει πρώτος»</a:t>
            </a:r>
            <a:br>
              <a:rPr lang="el-GR" dirty="0" smtClean="0"/>
            </a:br>
            <a:r>
              <a:rPr lang="el-GR" dirty="0" smtClean="0"/>
              <a:t>– Παίζουμε ρόλους: «Αν ήσουν εσύ αυτός που δεν σε άφηναν να παίξεις, πώς θα ένιωθες;»</a:t>
            </a:r>
            <a:br>
              <a:rPr lang="el-GR" dirty="0" smtClean="0"/>
            </a:br>
            <a:r>
              <a:rPr lang="el-GR" dirty="0" smtClean="0"/>
              <a:t>– Ζητάμε συγγνώμη όταν κάνουμε λάθος: τα παιδιά το βλέπουν και το μαθαίνουν</a:t>
            </a:r>
          </a:p>
          <a:p>
            <a:endParaRPr lang="el-GR" dirty="0"/>
          </a:p>
        </p:txBody>
      </p:sp>
      <p:pic>
        <p:nvPicPr>
          <p:cNvPr id="4" name="Εικόνα 3" descr="&lt;strong&gt;Parents&lt;/strong&gt; Helping &lt;strong&gt;Children&lt;/strong&gt; With Homework At Kitchen Table - Effective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505" y="1266092"/>
            <a:ext cx="2983288" cy="197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2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Παιχνίδια &amp; Δραστηριότητες στο Σπίτι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🔹 Επιτραπέζια παιχνίδια</a:t>
            </a:r>
            <a:br>
              <a:rPr lang="el-GR" dirty="0" smtClean="0"/>
            </a:br>
            <a:r>
              <a:rPr lang="el-GR" dirty="0" smtClean="0"/>
              <a:t>🔹 Ομαδικές χειροτεχνίες</a:t>
            </a:r>
            <a:br>
              <a:rPr lang="el-GR" dirty="0" smtClean="0"/>
            </a:br>
            <a:r>
              <a:rPr lang="el-GR" dirty="0" smtClean="0"/>
              <a:t>🔹 Παιχνίδια ρόλων</a:t>
            </a:r>
            <a:br>
              <a:rPr lang="el-GR" dirty="0" smtClean="0"/>
            </a:br>
            <a:r>
              <a:rPr lang="el-GR" dirty="0" smtClean="0"/>
              <a:t>🔹 Ιστορίες &amp; παραμύθια με μηνύματα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Παραδείγματα: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"</a:t>
            </a:r>
            <a:r>
              <a:rPr lang="el-GR" dirty="0" err="1" smtClean="0"/>
              <a:t>Uno</a:t>
            </a:r>
            <a:r>
              <a:rPr lang="el-GR" dirty="0" smtClean="0"/>
              <a:t>", "</a:t>
            </a:r>
            <a:r>
              <a:rPr lang="el-GR" dirty="0" err="1" smtClean="0"/>
              <a:t>Μονόπολη</a:t>
            </a:r>
            <a:r>
              <a:rPr lang="el-GR" dirty="0" smtClean="0"/>
              <a:t>": μαθαίνουν να περιμένουν τη σειρά τους, να χάνουν με αξιοπρέπεια</a:t>
            </a:r>
            <a:br>
              <a:rPr lang="el-GR" dirty="0" smtClean="0"/>
            </a:br>
            <a:r>
              <a:rPr lang="el-GR" dirty="0" smtClean="0"/>
              <a:t>– «Αν ήσουν ο ήρωας της ιστορίας, τι θα έκανες διαφορετικά;»</a:t>
            </a:r>
            <a:br>
              <a:rPr lang="el-GR" dirty="0" smtClean="0"/>
            </a:br>
            <a:r>
              <a:rPr lang="el-GR" dirty="0" smtClean="0"/>
              <a:t>– Φτιάχνουμε μαζί μια κατασκευή: π.χ. μια ταΐστρα για πουλιά → ομαδική δουλειά, μοίρασμα ρόλων</a:t>
            </a:r>
          </a:p>
          <a:p>
            <a:endParaRPr lang="el-GR" dirty="0"/>
          </a:p>
        </p:txBody>
      </p:sp>
      <p:pic>
        <p:nvPicPr>
          <p:cNvPr id="4" name="Εικόνα 3" descr="En İyi Kutu Oyunu: &lt;strong&gt;Monopoly&lt;/strong&gt; - GecBunlar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017" y="1186962"/>
            <a:ext cx="2605815" cy="1738078"/>
          </a:xfrm>
          <a:prstGeom prst="rect">
            <a:avLst/>
          </a:prstGeom>
        </p:spPr>
      </p:pic>
      <p:pic>
        <p:nvPicPr>
          <p:cNvPr id="5" name="Εικόνα 4" descr="Fun Activities for &lt;strong&gt;Kids&lt;/strong&gt; at a Part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901" y="1186962"/>
            <a:ext cx="2419813" cy="22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5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Τι Λένε οι Έρευνες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 smtClean="0"/>
              <a:t>Έρευνες σε διεθνές και ελληνικό επίπεδο καταλήγουν στα εξής: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</a:t>
            </a:r>
            <a:r>
              <a:rPr lang="el-GR" b="1" dirty="0" smtClean="0"/>
              <a:t>Τα παιδιά με ανεπτυγμένες κοινωνικές δεξιότητες:</a:t>
            </a:r>
            <a:endParaRPr lang="el-GR" dirty="0" smtClean="0"/>
          </a:p>
          <a:p>
            <a:r>
              <a:rPr lang="el-GR" dirty="0" smtClean="0"/>
              <a:t>Έχουν </a:t>
            </a:r>
            <a:r>
              <a:rPr lang="el-GR" b="1" dirty="0" smtClean="0"/>
              <a:t>καλύτερες διαπροσωπικές σχέσεις</a:t>
            </a:r>
            <a:r>
              <a:rPr lang="el-GR" dirty="0" smtClean="0"/>
              <a:t>, λιγότερες συγκρούσεις και περισσότερους φίλους</a:t>
            </a:r>
          </a:p>
          <a:p>
            <a:r>
              <a:rPr lang="el-GR" dirty="0" smtClean="0"/>
              <a:t>Μαθαίνουν </a:t>
            </a:r>
            <a:r>
              <a:rPr lang="el-GR" b="1" dirty="0" smtClean="0"/>
              <a:t>πιο αποτελεσματικά</a:t>
            </a:r>
            <a:r>
              <a:rPr lang="el-GR" dirty="0" smtClean="0"/>
              <a:t> όταν συνεργάζονται και αισθάνονται αποδεκτά</a:t>
            </a:r>
          </a:p>
          <a:p>
            <a:r>
              <a:rPr lang="el-GR" dirty="0" smtClean="0"/>
              <a:t>Αντιμετωπίζουν </a:t>
            </a:r>
            <a:r>
              <a:rPr lang="el-GR" b="1" dirty="0" smtClean="0"/>
              <a:t>λιγότερα προβλήματα συμπεριφοράς</a:t>
            </a:r>
            <a:r>
              <a:rPr lang="el-GR" dirty="0" smtClean="0"/>
              <a:t>, όπως επιθετικότητα ή κοινωνική απόσυρση</a:t>
            </a:r>
          </a:p>
          <a:p>
            <a:r>
              <a:rPr lang="el-GR" dirty="0" smtClean="0"/>
              <a:t>Αναπτύσσουν </a:t>
            </a:r>
            <a:r>
              <a:rPr lang="el-GR" b="1" dirty="0" smtClean="0"/>
              <a:t>ψυχική ανθεκτικότητα</a:t>
            </a:r>
            <a:r>
              <a:rPr lang="el-GR" dirty="0" smtClean="0"/>
              <a:t> και αντιμετωπίζουν πιο εύκολα αλλαγές ή δυσκολίες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156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Σύντομες  Ιστορίες – Τι θα κάνατε;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 smtClean="0"/>
              <a:t>Το παιχνίδι στην αυλή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Ο Μιχάλης (Β΄ Δημοτικού) παίζει με δύο φίλους του. Θέλουν να βάλουν άλλον έναν στο παιχνίδι, αλλά ο Μιχάλης λέει:</a:t>
            </a:r>
            <a:br>
              <a:rPr lang="el-GR" dirty="0" smtClean="0"/>
            </a:br>
            <a:r>
              <a:rPr lang="el-GR" dirty="0" smtClean="0"/>
              <a:t>– «Όχι, να μη μπει, γιατί φοράει γυαλιά και είναι λίγο περίεργος».</a:t>
            </a:r>
          </a:p>
          <a:p>
            <a:r>
              <a:rPr lang="el-GR" dirty="0" smtClean="0"/>
              <a:t> </a:t>
            </a:r>
            <a:r>
              <a:rPr lang="el-GR" i="1" dirty="0" smtClean="0"/>
              <a:t>Πιθανά ερωτήματα για συζήτηση: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Πώς μπορώ να εξηγήσω στο παιδί μου τον σεβασμό στη διαφορετικότητα;</a:t>
            </a:r>
            <a:br>
              <a:rPr lang="el-GR" dirty="0" smtClean="0"/>
            </a:br>
            <a:r>
              <a:rPr lang="el-GR" dirty="0" smtClean="0"/>
              <a:t>– Πώς θα αντιδρούσατε αν σας το έλεγε αυτό στο σπίτι;</a:t>
            </a:r>
          </a:p>
          <a:p>
            <a:r>
              <a:rPr lang="el-GR" b="1" dirty="0" smtClean="0"/>
              <a:t>Μήνυμα: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Μπορούμε να δείξουμε με απλό τρόπο ότι η διαφορετικότητα δεν είναι απειλή αλλά ευκαιρία.</a:t>
            </a:r>
            <a:br>
              <a:rPr lang="el-GR" dirty="0" smtClean="0"/>
            </a:br>
            <a:r>
              <a:rPr lang="el-GR" dirty="0" smtClean="0"/>
              <a:t>Π.χ. «Φαντάσου να μην σε ήθελαν επειδή φοράς μπλε παπούτσια. Πώς θα ένιωθες;»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954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Σύντομες  Ιστορίες – Τι θα κάνατε;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 smtClean="0"/>
              <a:t>Η σύγκρουση με τον αδερφό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Η Μαρία (Γ΄ Δημοτικού) έχει θυμώσει γιατί ο μικρότερος αδερφός της ,της χάλασε μια κατασκευή. Φωνάζει:</a:t>
            </a:r>
            <a:br>
              <a:rPr lang="el-GR" dirty="0" smtClean="0"/>
            </a:br>
            <a:r>
              <a:rPr lang="el-GR" dirty="0" smtClean="0"/>
              <a:t>– «Είσαι χαζός! Μην ξαναπλησιάσεις!»</a:t>
            </a:r>
            <a:br>
              <a:rPr lang="el-GR" dirty="0" smtClean="0"/>
            </a:br>
            <a:r>
              <a:rPr lang="el-GR" dirty="0" smtClean="0"/>
              <a:t>Η μαμά λέει:</a:t>
            </a:r>
            <a:br>
              <a:rPr lang="el-GR" dirty="0" smtClean="0"/>
            </a:br>
            <a:r>
              <a:rPr lang="el-GR" dirty="0" smtClean="0"/>
              <a:t>– «Μη μιλάς έτσι! Πες συγγνώμη!»</a:t>
            </a:r>
            <a:br>
              <a:rPr lang="el-GR" dirty="0" smtClean="0"/>
            </a:br>
            <a:r>
              <a:rPr lang="el-GR" dirty="0" smtClean="0"/>
              <a:t>Η Μαρία θυμώνει περισσότερο και κλείνεται στο δωμάτιό της.</a:t>
            </a:r>
          </a:p>
          <a:p>
            <a:r>
              <a:rPr lang="el-GR" dirty="0" smtClean="0"/>
              <a:t> </a:t>
            </a:r>
            <a:r>
              <a:rPr lang="el-GR" i="1" dirty="0" smtClean="0"/>
              <a:t>Τι δεν δούλεψε εδώ;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Η άμεση εντολή («Πες συγγνώμη») δεν βοηθάει αν δεν υπάρχει </a:t>
            </a:r>
            <a:r>
              <a:rPr lang="el-GR" b="1" dirty="0" smtClean="0"/>
              <a:t>σύνδεση και κατανόηση</a:t>
            </a:r>
            <a:r>
              <a:rPr lang="el-GR" dirty="0" smtClean="0"/>
              <a:t>.</a:t>
            </a:r>
          </a:p>
          <a:p>
            <a:r>
              <a:rPr lang="el-GR" dirty="0" smtClean="0"/>
              <a:t> </a:t>
            </a:r>
            <a:r>
              <a:rPr lang="el-GR" b="1" dirty="0" smtClean="0"/>
              <a:t>Τι προτείνουμε: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Αναγνώριση συναισθήματος: «Καταλαβαίνω ότι στενοχωρήθηκες πολύ»</a:t>
            </a:r>
            <a:br>
              <a:rPr lang="el-GR" dirty="0" smtClean="0"/>
            </a:br>
            <a:r>
              <a:rPr lang="el-GR" dirty="0" smtClean="0"/>
              <a:t>– Βοήθεια στην έκφραση: «Μπορείς να του πεις τι σε πείραξε με ήρεμο τρόπο;»</a:t>
            </a:r>
            <a:br>
              <a:rPr lang="el-GR" dirty="0" smtClean="0"/>
            </a:br>
            <a:r>
              <a:rPr lang="el-GR" dirty="0" smtClean="0"/>
              <a:t>– Ενίσχυση: «Μπράβο που μίλησες χωρίς να φωνάξεις αυτή τη φορά»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503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Τι Μαθαίνουν τα Παιδιά Μέσα από αυτές τις Καταστάσεις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Εμπιστοσύνη</a:t>
            </a:r>
            <a:r>
              <a:rPr lang="el-GR" dirty="0" smtClean="0"/>
              <a:t>: «Μπορώ να εκφράζω τι νιώθω χωρίς να με μαλώνουν»</a:t>
            </a:r>
          </a:p>
          <a:p>
            <a:r>
              <a:rPr lang="el-GR" b="1" dirty="0" smtClean="0"/>
              <a:t>Σεβασμός</a:t>
            </a:r>
            <a:r>
              <a:rPr lang="el-GR" dirty="0" smtClean="0"/>
              <a:t>: «Ο άλλος είναι διαφορετικός, αλλά αξίζει όσο κι εγώ»</a:t>
            </a:r>
          </a:p>
          <a:p>
            <a:r>
              <a:rPr lang="el-GR" b="1" dirty="0" smtClean="0"/>
              <a:t>Αυτορρύθμιση</a:t>
            </a:r>
            <a:r>
              <a:rPr lang="el-GR" dirty="0" smtClean="0"/>
              <a:t>: «Μπορώ να ελέγξω το θυμό μου και να ζητήσω βοήθεια»</a:t>
            </a:r>
          </a:p>
          <a:p>
            <a:r>
              <a:rPr lang="el-GR" b="1" dirty="0" err="1" smtClean="0"/>
              <a:t>Ενσυναίσθηση</a:t>
            </a:r>
            <a:r>
              <a:rPr lang="el-GR" dirty="0" smtClean="0"/>
              <a:t>: «Σκέφτομαι πώς νιώθει ο άλλος πριν αντιδράσω»</a:t>
            </a:r>
          </a:p>
          <a:p>
            <a:pPr marL="0" indent="0">
              <a:buNone/>
            </a:pPr>
            <a:r>
              <a:rPr lang="el-GR" dirty="0" smtClean="0"/>
              <a:t>📌 </a:t>
            </a:r>
            <a:r>
              <a:rPr lang="el-GR" b="1" dirty="0" smtClean="0"/>
              <a:t>Παράδειγμα για γονείς: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– Όταν ένα παιδί λέει «τον έσπρωξα γιατί μου πήρε τη θέση», δεν χρειάζεται μόνο επίπληξη.</a:t>
            </a:r>
            <a:br>
              <a:rPr lang="el-GR" dirty="0" smtClean="0"/>
            </a:br>
            <a:r>
              <a:rPr lang="el-GR" dirty="0" smtClean="0"/>
              <a:t>Χρειάζεται </a:t>
            </a:r>
            <a:r>
              <a:rPr lang="el-GR" b="1" dirty="0" smtClean="0"/>
              <a:t>καθοδήγηση</a:t>
            </a:r>
            <a:r>
              <a:rPr lang="el-GR" dirty="0" smtClean="0"/>
              <a:t>:</a:t>
            </a:r>
            <a:br>
              <a:rPr lang="el-GR" dirty="0" smtClean="0"/>
            </a:br>
            <a:r>
              <a:rPr lang="el-GR" dirty="0" smtClean="0"/>
              <a:t>«Πώς αλλιώς θα μπορούσες να του το πεις; Τι θα ένιωθες αν στο έκανε εκείνος;»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195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Συμπεράσματα με Πρακτικό Προσανατολισμό</a:t>
            </a:r>
            <a:br>
              <a:rPr lang="el-GR" b="1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✅ Τα παιδιά χρειάζονται </a:t>
            </a:r>
            <a:r>
              <a:rPr lang="el-GR" b="1" dirty="0" smtClean="0"/>
              <a:t>καθοδήγηση, όχι απλά τιμωρία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✅ Η </a:t>
            </a:r>
            <a:r>
              <a:rPr lang="el-GR" b="1" dirty="0" smtClean="0"/>
              <a:t>επαναλαμβανόμενη πρακτική</a:t>
            </a:r>
            <a:r>
              <a:rPr lang="el-GR" dirty="0" smtClean="0"/>
              <a:t> στις κοινωνικές δεξιότητες φέρνει αποτέλεσμα</a:t>
            </a:r>
            <a:br>
              <a:rPr lang="el-GR" dirty="0" smtClean="0"/>
            </a:br>
            <a:r>
              <a:rPr lang="el-GR" dirty="0" smtClean="0"/>
              <a:t>✅ Οι γονείς δεν χρειάζεται να είναι τέλειοι – αρκεί να είναι </a:t>
            </a:r>
            <a:r>
              <a:rPr lang="el-GR" b="1" dirty="0" smtClean="0"/>
              <a:t>συνεπείς και διαθέσιμοι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✅ Η σύνδεση με το παιδί μέσα από </a:t>
            </a:r>
            <a:r>
              <a:rPr lang="el-GR" b="1" dirty="0" smtClean="0"/>
              <a:t>καθημερινές στιγμές</a:t>
            </a:r>
            <a:r>
              <a:rPr lang="el-GR" dirty="0" smtClean="0"/>
              <a:t> είναι το πιο δυνατό εργαλείο</a:t>
            </a:r>
            <a:br>
              <a:rPr lang="el-GR" dirty="0" smtClean="0"/>
            </a:br>
            <a:r>
              <a:rPr lang="el-GR" dirty="0" smtClean="0"/>
              <a:t>✅ Η </a:t>
            </a:r>
            <a:r>
              <a:rPr lang="el-GR" b="1" dirty="0" smtClean="0"/>
              <a:t>συνεργασία σχολείου-οικογένειας</a:t>
            </a:r>
            <a:r>
              <a:rPr lang="el-GR" dirty="0" smtClean="0"/>
              <a:t> είναι κρίσιμη για την ενίσχυση των δεξιοτήτων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850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Η δύναμη των λέξεων στην Ανάπτυξη Κοινωνικών Δεξιοτήτων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 smtClean="0"/>
              <a:t>Γιατί έχει σημασία ο τρόπος που μιλάμε στα παιδιά;</a:t>
            </a:r>
          </a:p>
          <a:p>
            <a:r>
              <a:rPr lang="el-GR" dirty="0" smtClean="0"/>
              <a:t>Οι λέξεις που χρησιμοποιούμε βοηθούν το παιδί να μάθει να εκφράζει τα συναισθήματά του.</a:t>
            </a:r>
          </a:p>
          <a:p>
            <a:r>
              <a:rPr lang="el-GR" dirty="0" smtClean="0"/>
              <a:t>Όταν νιώθει κατανοητό, μαθαίνει να συνεργάζεται και να σέβεται τους άλλους.</a:t>
            </a:r>
          </a:p>
          <a:p>
            <a:r>
              <a:rPr lang="el-GR" dirty="0" smtClean="0"/>
              <a:t>Αν το παιδί ακούει επικρίσεις, δυσκολεύεται να ελέγξει τα συναισθήματά του και γίνεται πιο ανήσυχο ή επιθετικό.</a:t>
            </a:r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</p:txBody>
      </p:sp>
      <p:pic>
        <p:nvPicPr>
          <p:cNvPr id="20" name="Εικόνα 19" descr="&lt;strong&gt;Words&lt;/strong&gt; Have &lt;strong&gt;Power&lt;/strong&gt;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279" y="1230923"/>
            <a:ext cx="2341367" cy="157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4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Η δύναμη των λέξεων στην Ανάπτυξη Κοινωνικών Δεξιοτήτων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 smtClean="0"/>
              <a:t>Παραδείγματα για γονείς</a:t>
            </a:r>
            <a:endParaRPr lang="en-US" b="1" dirty="0" smtClean="0"/>
          </a:p>
          <a:p>
            <a:pPr marL="0" indent="0">
              <a:buNone/>
            </a:pPr>
            <a:endParaRPr lang="el-GR" b="1" dirty="0" smtClean="0"/>
          </a:p>
          <a:p>
            <a:r>
              <a:rPr lang="el-GR" b="1" dirty="0" smtClean="0"/>
              <a:t>Χτίζω:</a:t>
            </a:r>
            <a:r>
              <a:rPr lang="el-GR" dirty="0" smtClean="0"/>
              <a:t> «Καταλαβαίνω ότι στενοχωρήθηκες επειδή…»</a:t>
            </a:r>
            <a:br>
              <a:rPr lang="el-GR" dirty="0" smtClean="0"/>
            </a:br>
            <a:r>
              <a:rPr lang="el-GR" dirty="0" smtClean="0"/>
              <a:t>(Βοηθά το παιδί να νιώσει ασφάλεια και να μιλήσει για το τι νιώθει)</a:t>
            </a:r>
            <a:endParaRPr lang="en-US" dirty="0" smtClean="0"/>
          </a:p>
          <a:p>
            <a:endParaRPr lang="el-GR" dirty="0" smtClean="0"/>
          </a:p>
          <a:p>
            <a:r>
              <a:rPr lang="el-GR" b="1" dirty="0" smtClean="0"/>
              <a:t>Γκρεμίζω:</a:t>
            </a:r>
            <a:r>
              <a:rPr lang="el-GR" dirty="0" smtClean="0"/>
              <a:t> «Μην κλαις, σταμάτα να είσαι παιδί!»</a:t>
            </a:r>
            <a:br>
              <a:rPr lang="el-GR" dirty="0" smtClean="0"/>
            </a:br>
            <a:r>
              <a:rPr lang="el-GR" dirty="0" smtClean="0"/>
              <a:t>(Κλείνει το παιδί και δεν το αφήνει να εκφραστεί)</a:t>
            </a:r>
          </a:p>
          <a:p>
            <a:endParaRPr lang="el-GR" dirty="0"/>
          </a:p>
        </p:txBody>
      </p:sp>
      <p:pic>
        <p:nvPicPr>
          <p:cNvPr id="4" name="Εικόνα 3" descr="Parents Can &lt;strong&gt;Trust Kids&lt;/strong&gt; to Teach Themselves – The Mission – Medium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918" y="1222130"/>
            <a:ext cx="2873052" cy="164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 Ρόλος της Ψηφιακής Ζωής στις Κοινωνικές Δεξιότητες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 smtClean="0"/>
              <a:t>Πώς επηρεάζει η ψηφιακή ζωή τα παιδιά;</a:t>
            </a:r>
            <a:endParaRPr lang="en-US" b="1" dirty="0" smtClean="0"/>
          </a:p>
          <a:p>
            <a:pPr marL="0" indent="0">
              <a:buNone/>
            </a:pPr>
            <a:endParaRPr lang="el-GR" b="1" dirty="0" smtClean="0"/>
          </a:p>
          <a:p>
            <a:r>
              <a:rPr lang="el-GR" dirty="0" smtClean="0"/>
              <a:t>Τα </a:t>
            </a:r>
            <a:r>
              <a:rPr lang="el-GR" dirty="0"/>
              <a:t>παιδιά σήμερα μεγαλώνουν με κινητά, </a:t>
            </a:r>
            <a:r>
              <a:rPr lang="el-GR" dirty="0" err="1"/>
              <a:t>τάμπλετ</a:t>
            </a:r>
            <a:r>
              <a:rPr lang="el-GR" dirty="0"/>
              <a:t> και παιχνίδια στο διαδίκτυο.</a:t>
            </a:r>
          </a:p>
          <a:p>
            <a:r>
              <a:rPr lang="el-GR" dirty="0"/>
              <a:t>Η χρήση της τεχνολογίας μπορεί να βοηθήσει στην ανάπτυξη δεξιοτήτων όπως η συνεργασία (π.χ. σε ομαδικά παιχνίδια) και η επικοινωνία.</a:t>
            </a:r>
          </a:p>
          <a:p>
            <a:r>
              <a:rPr lang="el-GR" dirty="0"/>
              <a:t>Όμως, υπερβολική ή χωρίς όρια χρήση μπορεί να οδηγήσει σε απομόνωση, δυσκολία </a:t>
            </a:r>
            <a:r>
              <a:rPr lang="el-GR" dirty="0" smtClean="0"/>
              <a:t>στις διαπροσωπικές σχέσεις </a:t>
            </a:r>
            <a:r>
              <a:rPr lang="el-GR" dirty="0"/>
              <a:t>και προβλήματα συγκέντρωσης.</a:t>
            </a:r>
          </a:p>
          <a:p>
            <a:endParaRPr lang="el-GR" dirty="0"/>
          </a:p>
        </p:txBody>
      </p:sp>
      <p:pic>
        <p:nvPicPr>
          <p:cNvPr id="4" name="Εικόνα 3" descr="Peggling | Jeremy is incredibly good at Peggle. | David Goehring | Flick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366" y="1292469"/>
            <a:ext cx="2421977" cy="148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 Ρόλος της Ψηφιακής Ζωής στις Κοινωνικές Δεξιότητες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Τι μπορούν να κάνουν οι γονείς</a:t>
            </a:r>
            <a:r>
              <a:rPr lang="el-GR" b="1" dirty="0" smtClean="0"/>
              <a:t>;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l-GR" b="1" dirty="0"/>
          </a:p>
          <a:p>
            <a:r>
              <a:rPr lang="el-GR" dirty="0"/>
              <a:t>Θέστε </a:t>
            </a:r>
            <a:r>
              <a:rPr lang="el-GR" b="1" dirty="0"/>
              <a:t>όρια στον χρόνο οθόνης</a:t>
            </a:r>
            <a:r>
              <a:rPr lang="el-GR" dirty="0"/>
              <a:t> και συζητήστε μαζί τα όσα βλέπουν ή παίζουν τα παιδιά.</a:t>
            </a:r>
          </a:p>
          <a:p>
            <a:r>
              <a:rPr lang="el-GR" dirty="0"/>
              <a:t>Ενθαρρύνετε παιχνίδια και δραστηριότητες που χρειάζονται </a:t>
            </a:r>
            <a:r>
              <a:rPr lang="el-GR" b="1" dirty="0"/>
              <a:t>συνεργασία και επικοινωνία</a:t>
            </a:r>
            <a:r>
              <a:rPr lang="el-GR" dirty="0"/>
              <a:t>.</a:t>
            </a:r>
          </a:p>
          <a:p>
            <a:r>
              <a:rPr lang="el-GR" dirty="0"/>
              <a:t>Παρακολουθήστε και επιλέξτε </a:t>
            </a:r>
            <a:r>
              <a:rPr lang="el-GR" b="1" dirty="0"/>
              <a:t>ποιοτικό περιεχόμενο</a:t>
            </a:r>
            <a:r>
              <a:rPr lang="el-GR" dirty="0"/>
              <a:t> που προάγει αξίες όπως ο σεβασμός και η φιλία.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 descr="The Top 4 &lt;strong&gt;Parental&lt;/strong&gt; &lt;strong&gt;Control&lt;/strong&gt; Apps for You | Techno FAQ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00" y="1767253"/>
            <a:ext cx="3295500" cy="157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3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Συμπερασματικά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Οι </a:t>
            </a:r>
            <a:r>
              <a:rPr lang="el-GR" b="1" dirty="0"/>
              <a:t>κοινωνικές δεξιότητες</a:t>
            </a:r>
            <a:r>
              <a:rPr lang="el-GR" dirty="0"/>
              <a:t> είναι απαραίτητες για την ευτυχία και την επιτυχία των παιδιών μας.</a:t>
            </a:r>
          </a:p>
          <a:p>
            <a:r>
              <a:rPr lang="el-GR" dirty="0"/>
              <a:t>Ο </a:t>
            </a:r>
            <a:r>
              <a:rPr lang="el-GR" b="1" dirty="0"/>
              <a:t>σεβασμός στη διαφορετικότητα</a:t>
            </a:r>
            <a:r>
              <a:rPr lang="el-GR" dirty="0"/>
              <a:t> και η </a:t>
            </a:r>
            <a:r>
              <a:rPr lang="el-GR" b="1" dirty="0"/>
              <a:t>ειρηνική επίλυση συγκρούσεων</a:t>
            </a:r>
            <a:r>
              <a:rPr lang="el-GR" dirty="0"/>
              <a:t> μαθαίνονται από νωρίς, μέσα από το σπίτι και το σχολείο.</a:t>
            </a:r>
          </a:p>
          <a:p>
            <a:r>
              <a:rPr lang="el-GR" dirty="0"/>
              <a:t>Ο </a:t>
            </a:r>
            <a:r>
              <a:rPr lang="el-GR" b="1" dirty="0"/>
              <a:t>τρόπος που μιλάμε στα παιδιά</a:t>
            </a:r>
            <a:r>
              <a:rPr lang="el-GR" dirty="0"/>
              <a:t> διαμορφώνει την αυτοεκτίμηση και την ικανότητά τους να συνεργάζονται.</a:t>
            </a:r>
          </a:p>
          <a:p>
            <a:r>
              <a:rPr lang="el-GR" dirty="0"/>
              <a:t>Η </a:t>
            </a:r>
            <a:r>
              <a:rPr lang="el-GR" b="1" dirty="0"/>
              <a:t>ψηφιακή ζωή</a:t>
            </a:r>
            <a:r>
              <a:rPr lang="el-GR" dirty="0"/>
              <a:t> είναι μέρος της καθημερινότητάς τους και χρειάζεται καθοδήγηση και όρια, ώστε να συμβάλλει θετικά στην κοινωνική τους ανάπτυξη.</a:t>
            </a:r>
          </a:p>
          <a:p>
            <a:r>
              <a:rPr lang="el-GR" dirty="0"/>
              <a:t>Η </a:t>
            </a:r>
            <a:r>
              <a:rPr lang="el-GR" b="1" dirty="0"/>
              <a:t>συνεργασία γονιών και εκπαιδευτικών</a:t>
            </a:r>
            <a:r>
              <a:rPr lang="el-GR" dirty="0"/>
              <a:t> είναι το κλειδί για να μεγαλώσουμε παιδιά με υγιείς κοινωνικές δεξιότητες.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4060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72886" y="15923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l-G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Δεν μεγαλώνουμε παιδιά για να τα προστατεύσουμε από κάθε δυσκολία…</a:t>
            </a:r>
            <a:br>
              <a:rPr lang="el-G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μεγαλώνουμε για να μπορούν να αντιμετωπίζουν τη ζωή με σεβασμό, συνεργασία και </a:t>
            </a:r>
            <a:r>
              <a:rPr lang="el-G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ενσυναίσθηση</a:t>
            </a:r>
            <a:r>
              <a:rPr lang="el-G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pic>
        <p:nvPicPr>
          <p:cNvPr id="4" name="Εικόνα 3" descr="Groeien Blossom Time Lapse - Gratis foto op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51130"/>
            <a:ext cx="3794449" cy="2042029"/>
          </a:xfrm>
          <a:prstGeom prst="rect">
            <a:avLst/>
          </a:prstGeom>
        </p:spPr>
      </p:pic>
      <p:pic>
        <p:nvPicPr>
          <p:cNvPr id="5" name="Εικόνα 4" descr="Introduction to Human Development | Lifespan Developme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06" y="4133559"/>
            <a:ext cx="5047861" cy="283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6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Κάθε </a:t>
            </a:r>
            <a:r>
              <a:rPr lang="el-GR" dirty="0"/>
              <a:t>φορά που ένα παιδί:</a:t>
            </a:r>
            <a:br>
              <a:rPr lang="el-GR" dirty="0"/>
            </a:br>
            <a:r>
              <a:rPr lang="el-GR" dirty="0"/>
              <a:t>– </a:t>
            </a:r>
            <a:r>
              <a:rPr lang="el-GR" dirty="0" err="1"/>
              <a:t>Συγχωρεί</a:t>
            </a:r>
            <a:r>
              <a:rPr lang="el-GR" dirty="0"/>
              <a:t/>
            </a:r>
            <a:br>
              <a:rPr lang="el-GR" dirty="0"/>
            </a:br>
            <a:r>
              <a:rPr lang="el-GR" dirty="0"/>
              <a:t>– Συνεργάζεται</a:t>
            </a:r>
            <a:br>
              <a:rPr lang="el-GR" dirty="0"/>
            </a:br>
            <a:r>
              <a:rPr lang="el-GR" dirty="0"/>
              <a:t>– Ακούει</a:t>
            </a:r>
            <a:br>
              <a:rPr lang="el-GR" dirty="0"/>
            </a:br>
            <a:r>
              <a:rPr lang="el-GR" dirty="0"/>
              <a:t>– Σκέφτεται πριν </a:t>
            </a:r>
            <a:r>
              <a:rPr lang="el-GR" dirty="0" smtClean="0"/>
              <a:t>μιλήσει</a:t>
            </a:r>
            <a:endParaRPr lang="en-US" dirty="0" smtClean="0"/>
          </a:p>
          <a:p>
            <a:pPr marL="0" indent="0">
              <a:buNone/>
            </a:pPr>
            <a:r>
              <a:rPr lang="el-GR" dirty="0"/>
              <a:t/>
            </a:r>
            <a:br>
              <a:rPr lang="el-GR" dirty="0"/>
            </a:br>
            <a:r>
              <a:rPr lang="el-GR" dirty="0" smtClean="0"/>
              <a:t>είναι </a:t>
            </a:r>
            <a:r>
              <a:rPr lang="el-GR" dirty="0"/>
              <a:t>αποτέλεσμα της δικής σας καθημερινής δουλειάς.</a:t>
            </a:r>
          </a:p>
          <a:p>
            <a:endParaRPr lang="el-GR" dirty="0"/>
          </a:p>
        </p:txBody>
      </p:sp>
      <p:pic>
        <p:nvPicPr>
          <p:cNvPr id="4" name="Εικόνα 3" descr="Tips for Raising Confident Kids - My Life and Kid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625" y="4694861"/>
            <a:ext cx="3008539" cy="1990264"/>
          </a:xfrm>
          <a:prstGeom prst="rect">
            <a:avLst/>
          </a:prstGeom>
        </p:spPr>
      </p:pic>
      <p:pic>
        <p:nvPicPr>
          <p:cNvPr id="5" name="Εικόνα 4" descr="Follow The Leader Free Stock Photo - Public Domain Picture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08743" flipV="1">
            <a:off x="6299601" y="794004"/>
            <a:ext cx="4186720" cy="268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7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Green Landscape at Dawn. | Freestock video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16" y="363894"/>
            <a:ext cx="10198360" cy="5868955"/>
          </a:xfrm>
          <a:prstGeom prst="rect">
            <a:avLst/>
          </a:prstGeom>
        </p:spPr>
      </p:pic>
      <p:sp>
        <p:nvSpPr>
          <p:cNvPr id="9" name="Ορθογώνιο 8"/>
          <p:cNvSpPr/>
          <p:nvPr/>
        </p:nvSpPr>
        <p:spPr>
          <a:xfrm>
            <a:off x="5417976" y="605352"/>
            <a:ext cx="5078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🌿 *«Το παιδί δεν είναι ένα αγγείο να γεμίσεις,</a:t>
            </a:r>
          </a:p>
          <a:p>
            <a:r>
              <a:rPr lang="el-GR" dirty="0"/>
              <a:t>αλλά μια φλόγα να ζεστάνεις…»*</a:t>
            </a:r>
            <a:br>
              <a:rPr lang="el-GR" dirty="0"/>
            </a:br>
            <a:r>
              <a:rPr lang="el-GR" dirty="0"/>
              <a:t>— Γιάννης </a:t>
            </a:r>
            <a:r>
              <a:rPr lang="el-GR" dirty="0" smtClean="0"/>
              <a:t>Ρίτσος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159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«Σας ευχαριστώ για την εμπιστοσύνη και την προσοχή σας — ας συνεχίσουμε όλοι μαζί αυτό το όμορφο ταξίδι της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γονεϊκότητας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</a:p>
        </p:txBody>
      </p:sp>
      <p:pic>
        <p:nvPicPr>
          <p:cNvPr id="5" name="Εικόνα 4" descr="Allusionist 6: The Writing on the Wall — The Allusionis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49" y="3112477"/>
            <a:ext cx="3603171" cy="316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ρόισμα">
  <a:themeElements>
    <a:clrScheme name="Θρόισμα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Θρόισμα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Θρόισμα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</TotalTime>
  <Words>634</Words>
  <Application>Microsoft Office PowerPoint</Application>
  <PresentationFormat>Ευρεία οθόνη</PresentationFormat>
  <Paragraphs>102</Paragraphs>
  <Slides>24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9" baseType="lpstr">
      <vt:lpstr>Arial</vt:lpstr>
      <vt:lpstr>Century Gothic</vt:lpstr>
      <vt:lpstr>Times New Roman</vt:lpstr>
      <vt:lpstr>Wingdings 3</vt:lpstr>
      <vt:lpstr>Θρόισμα</vt:lpstr>
      <vt:lpstr>22/10/2025 11ο Δημοτικό Σχολείο Ηλιούπολης  Θέμα: Ενίσχυση Κοινωνικών Δεξιοτήτων και Ομαδικής Συνεργασίας Πώς να βοηθήσουμε τα παιδιά να συνεργάζονται, να σέβονται τη διαφορετικότητα και να λύνουν ειρηνικά τις συγκρούσεις Εισηγήτρια: Γεροβασίλη Ελένη, Ψυχολόγος Α.Π.Θ. </vt:lpstr>
      <vt:lpstr>Σκοπός της παρουσίασης</vt:lpstr>
      <vt:lpstr>Τι Είναι Κοινωνικές Δεξιότητες; </vt:lpstr>
      <vt:lpstr>Γιατί Είναι Σημαντικές στην Παιδική Ηλικία; </vt:lpstr>
      <vt:lpstr>Ο Ρόλος της Οικογένειας </vt:lpstr>
      <vt:lpstr>Πώς Χτίζουμε τη Συνεργασία στο Σπίτι;</vt:lpstr>
      <vt:lpstr>Σεβασμός στη Διαφορετικότητα </vt:lpstr>
      <vt:lpstr>Ειρηνική Επίλυση Συγκρούσεων</vt:lpstr>
      <vt:lpstr>Πώς Βοηθάμε Εμείς οι Γονείς </vt:lpstr>
      <vt:lpstr>Παιχνίδια &amp; Δραστηριότητες στο Σπίτι </vt:lpstr>
      <vt:lpstr>Τι Λένε οι Έρευνες </vt:lpstr>
      <vt:lpstr>Σύντομες  Ιστορίες – Τι θα κάνατε; </vt:lpstr>
      <vt:lpstr>Σύντομες  Ιστορίες – Τι θα κάνατε;</vt:lpstr>
      <vt:lpstr>Τι Μαθαίνουν τα Παιδιά Μέσα από αυτές τις Καταστάσεις </vt:lpstr>
      <vt:lpstr>Συμπεράσματα με Πρακτικό Προσανατολισμό </vt:lpstr>
      <vt:lpstr>Η δύναμη των λέξεων στην Ανάπτυξη Κοινωνικών Δεξιοτήτων</vt:lpstr>
      <vt:lpstr>Η δύναμη των λέξεων στην Ανάπτυξη Κοινωνικών Δεξιοτήτων</vt:lpstr>
      <vt:lpstr>Ο Ρόλος της Ψηφιακής Ζωής στις Κοινωνικές Δεξιότητες</vt:lpstr>
      <vt:lpstr>Ο Ρόλος της Ψηφιακής Ζωής στις Κοινωνικές Δεξιότητες</vt:lpstr>
      <vt:lpstr>Συμπερασματικά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Τετάρτη 22/10/2025 11ο Δημοτικό Σχολείο Ηλιούπολης Διαδικτυακή Επιμόρφωση για Β’ και Γ’ τάξεις Θέμα: Ενίσχυση Κοινωνικών Δεξιοτήτων και Ομαδικής Συνεργασίας Πώς να βοηθήσουμε τα παιδιά να συνεργάζονται, να σέβονται τη διαφορετικότητα και να λύνουν ειρηνικά τις συγκρούσεις</dc:title>
  <dc:creator>079</dc:creator>
  <cp:lastModifiedBy>079</cp:lastModifiedBy>
  <cp:revision>65</cp:revision>
  <dcterms:created xsi:type="dcterms:W3CDTF">2025-10-20T17:26:39Z</dcterms:created>
  <dcterms:modified xsi:type="dcterms:W3CDTF">2025-10-22T16:15:34Z</dcterms:modified>
</cp:coreProperties>
</file>