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494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449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401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973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409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356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074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667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37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4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863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F45C9-1A5E-4866-A191-DB0D4F1093F9}" type="datetimeFigureOut">
              <a:rPr lang="el-GR" smtClean="0"/>
              <a:t>14/10/2025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67750-0394-455C-8CEC-571F3B5613D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927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Τετάρτη 15/10/2025</a:t>
            </a:r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Θέμα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Καλλιέργεια της αυτοπειθαρχίας και της διαχείρισης </a:t>
            </a:r>
            <a:r>
              <a:rPr lang="el-GR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χρόνου</a:t>
            </a:r>
            <a:r>
              <a:rPr lang="el-GR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Πώς</a:t>
            </a:r>
            <a:r>
              <a:rPr lang="el-G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βοηθάμε τα παιδιά να οργανώσουν τις υποχρεώσεις τους και να αναπτύξουν σταθερές </a:t>
            </a:r>
            <a:r>
              <a:rPr lang="el-GR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ρουτίνες</a:t>
            </a:r>
            <a:r>
              <a:rPr lang="el-G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11</a:t>
            </a:r>
            <a:r>
              <a:rPr lang="el-GR" baseline="30000" dirty="0" smtClean="0"/>
              <a:t>ο</a:t>
            </a:r>
            <a:r>
              <a:rPr lang="el-GR" dirty="0" smtClean="0"/>
              <a:t> Δημοτικό Σχολείο Ηλιούπολης</a:t>
            </a:r>
          </a:p>
          <a:p>
            <a:r>
              <a:rPr lang="el-GR" dirty="0" smtClean="0"/>
              <a:t>Α’ Τάξη</a:t>
            </a:r>
          </a:p>
          <a:p>
            <a:r>
              <a:rPr lang="el-GR" dirty="0" smtClean="0"/>
              <a:t>Εισηγήτρια</a:t>
            </a:r>
            <a:r>
              <a:rPr lang="en-US" dirty="0" smtClean="0"/>
              <a:t>: </a:t>
            </a:r>
            <a:r>
              <a:rPr lang="el-GR" dirty="0" err="1" smtClean="0"/>
              <a:t>Γεροβασίλη</a:t>
            </a:r>
            <a:r>
              <a:rPr lang="el-GR" dirty="0" smtClean="0"/>
              <a:t> Ελένη</a:t>
            </a:r>
            <a:r>
              <a:rPr lang="en-US" dirty="0" smtClean="0"/>
              <a:t>, </a:t>
            </a:r>
            <a:r>
              <a:rPr lang="el-GR" dirty="0" smtClean="0"/>
              <a:t>Ψυχολόγος Α.Π.Θ.</a:t>
            </a:r>
          </a:p>
        </p:txBody>
      </p:sp>
    </p:spTree>
    <p:extLst>
      <p:ext uri="{BB962C8B-B14F-4D97-AF65-F5344CB8AC3E}">
        <p14:creationId xmlns:p14="http://schemas.microsoft.com/office/powerpoint/2010/main" val="244300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Σκοπός της παρουσίασης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l-G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να βοηθήσει τα παιδιά να αποκτήσουν τις βασικές δεξιότητες που θα τα υποστηρίξουν στη σχολική και προσωπική τους ζωή.</a:t>
            </a:r>
          </a:p>
          <a:p>
            <a:pPr marL="0" indent="0">
              <a:buNone/>
            </a:pPr>
            <a:endParaRPr lang="el-GR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Στο συγκεκριμένο στάδιο, είναι σημαντικό να τους δοθούν απλά και κατανοητά εργαλεία ώστε να μάθουν να οργανώνουν τις </a:t>
            </a:r>
            <a:r>
              <a:rPr lang="el-GR" sz="1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υποχρεώσεις</a:t>
            </a:r>
            <a:r>
              <a:rPr lang="el-G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τους και να αναπτύξουν </a:t>
            </a:r>
            <a:r>
              <a:rPr lang="el-GR" sz="1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σταθερές </a:t>
            </a:r>
            <a:r>
              <a:rPr lang="el-GR" sz="1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ρουτίνες</a:t>
            </a:r>
            <a:r>
              <a:rPr lang="el-GR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445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Εισαγωγική Δραστηριότητα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6508" y="1394802"/>
            <a:ext cx="10515600" cy="3326667"/>
          </a:xfrm>
        </p:spPr>
        <p:txBody>
          <a:bodyPr/>
          <a:lstStyle/>
          <a:p>
            <a:r>
              <a:rPr lang="el-GR" dirty="0" smtClean="0"/>
              <a:t>Η αγαπημένη μου στιγμή μέσα στην ημέρα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009" y="1907932"/>
            <a:ext cx="6556014" cy="3094194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1190009" y="5289481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διαχείριση χρόνου περιλαμβάνει και το να φροντίζουμε να ζούμε όμορφες στιγμές μαζί με τα παιδιά μας!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8709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 είναι η αυτοπειθαρχία</a:t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Η αυτοπειθαρχία σημαίνει ότι το παιδί μαθαίνει να ελέγχει τον εαυτό του. Να μπορεί να περιμένει, να ακολουθεί κανόνες και να κάνει αυτά που πρέπει, ακόμα κι αν θέλει να παίξει ή να κάνει κάτι άλλο.</a:t>
            </a:r>
          </a:p>
          <a:p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Όταν το παιδί θέλει να φάει γλυκό πριν το φαγητό, αλλά περιμένει μέχρι να τελειώσει το γεύμα. Ή όταν σταματάει να παίζει και κάθεται να διαβάσει όταν του το ζητάμε.</a:t>
            </a:r>
          </a:p>
          <a:p>
            <a:pPr marL="0" indent="0">
              <a:buNone/>
            </a:pP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Στην ανάπτυξη του παιδιού, η αυτοπειθαρχία βοηθάει τον εγκέφαλο να μάθει να ελέγχει τις παρορμήσεις. Αυτό είναι σαν να μαθαίνει το παιδί να “σταματάει και να σκέφτεται για λίγο” πριν κάνει κάτι.</a:t>
            </a:r>
          </a:p>
          <a:p>
            <a:r>
              <a:rPr lang="el-GR" b="1" dirty="0" smtClean="0"/>
              <a:t>Γιατί είναι σημαντική από νωρίς: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Αν το παιδί μάθει να ελέγχει τον εαυτό του από μικρό, θα είναι πιο εύκολο να μαθαίνει στο σχολείο, να κάνει φίλους και να αντιμετωπίζει δυσκολίες χωρίς να θυμώνει ή να απογοητεύεται.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0090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Τι είναι η διαχείριση χρόνου και οι </a:t>
            </a:r>
            <a:r>
              <a:rPr lang="el-GR" b="1" dirty="0" err="1" smtClean="0"/>
              <a:t>ρουτίνες</a:t>
            </a:r>
            <a:r>
              <a:rPr lang="el-GR" b="1" dirty="0" smtClean="0"/>
              <a:t>;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Ορισμός: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 </a:t>
            </a:r>
            <a:r>
              <a:rPr lang="el-GR" b="1" dirty="0" smtClean="0"/>
              <a:t>Η διαχείριση χρόνου </a:t>
            </a:r>
            <a:r>
              <a:rPr lang="el-GR" dirty="0" smtClean="0"/>
              <a:t>σημαίνει να οργανώνουμε πώς και πότε κάνουμε διάφορες δουλειές ή δραστηριότητες μέσα στην ημέρα.</a:t>
            </a:r>
          </a:p>
          <a:p>
            <a:pPr marL="0" indent="0">
              <a:buNone/>
            </a:pPr>
            <a:r>
              <a:rPr lang="el-GR" dirty="0" smtClean="0"/>
              <a:t> </a:t>
            </a:r>
            <a:r>
              <a:rPr lang="el-GR" b="1" dirty="0" smtClean="0"/>
              <a:t>Οι </a:t>
            </a:r>
            <a:r>
              <a:rPr lang="el-GR" b="1" dirty="0" err="1" smtClean="0"/>
              <a:t>ρουτίνες</a:t>
            </a:r>
            <a:r>
              <a:rPr lang="el-GR" b="1" dirty="0" smtClean="0"/>
              <a:t> </a:t>
            </a:r>
            <a:r>
              <a:rPr lang="el-GR" dirty="0" smtClean="0"/>
              <a:t>είναι οι καθημερινές συνήθειες που επαναλαμβάνουμε, όπως το πρωινό ξύπνημα, το διάβασμα ή ο ύπνος σε συγκεκριμένες ώρες.</a:t>
            </a:r>
          </a:p>
          <a:p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Το παιδί ξυπνά κάθε μέρα την ίδια ώρα, πλένει τα δόντια του, τρώει πρωινό και μετά πηγαίνει σχολείο. Μετά το σχολείο κάνει διάβασμα και παίζει. Αυτές οι επαναλαμβανόμενες συνήθειες είναι οι </a:t>
            </a:r>
            <a:r>
              <a:rPr lang="el-GR" dirty="0" err="1" smtClean="0"/>
              <a:t>ρουτίνες</a:t>
            </a:r>
            <a:r>
              <a:rPr lang="el-GR" dirty="0" smtClean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702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Πώς βοηθούν τα παιδιά οι </a:t>
            </a:r>
            <a:r>
              <a:rPr lang="el-GR" b="1" dirty="0" err="1" smtClean="0"/>
              <a:t>ρουτίνες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Οι </a:t>
            </a:r>
            <a:r>
              <a:rPr lang="el-GR" dirty="0" err="1" smtClean="0"/>
              <a:t>ρουτίνες</a:t>
            </a:r>
            <a:r>
              <a:rPr lang="el-GR" dirty="0" smtClean="0"/>
              <a:t> δίνουν στο παιδί μια </a:t>
            </a:r>
            <a:r>
              <a:rPr lang="el-GR" b="1" dirty="0" smtClean="0"/>
              <a:t>αίσθηση ασφάλειας</a:t>
            </a:r>
            <a:r>
              <a:rPr lang="el-GR" dirty="0" smtClean="0"/>
              <a:t>, γιατί ξέρει τι να περιμένει και τι να κάνει μετά.</a:t>
            </a:r>
          </a:p>
          <a:p>
            <a:r>
              <a:rPr lang="el-GR" dirty="0" smtClean="0"/>
              <a:t> Αυτό το βοηθά να αισθάνεται πιο </a:t>
            </a:r>
            <a:r>
              <a:rPr lang="el-GR" b="1" dirty="0" smtClean="0"/>
              <a:t>ήρεμο</a:t>
            </a:r>
            <a:r>
              <a:rPr lang="el-GR" dirty="0" smtClean="0"/>
              <a:t> και να </a:t>
            </a:r>
            <a:r>
              <a:rPr lang="el-GR" b="1" dirty="0" smtClean="0"/>
              <a:t>μην αγχώνεται. </a:t>
            </a:r>
          </a:p>
          <a:p>
            <a:r>
              <a:rPr lang="el-GR" dirty="0" smtClean="0"/>
              <a:t>Επίσης, με τη σωστή διαχείριση χρόνου </a:t>
            </a:r>
            <a:r>
              <a:rPr lang="el-GR" b="1" dirty="0" smtClean="0"/>
              <a:t>μαθαίνει να κάνει τα πράγματα του χωρίς να καθυστερεί</a:t>
            </a:r>
            <a:endParaRPr lang="el-GR" dirty="0" smtClean="0"/>
          </a:p>
          <a:p>
            <a:r>
              <a:rPr lang="el-GR" dirty="0" smtClean="0"/>
              <a:t>Υπάρχει </a:t>
            </a:r>
            <a:r>
              <a:rPr lang="el-GR" b="1" dirty="0" smtClean="0"/>
              <a:t>οργάνωση</a:t>
            </a:r>
          </a:p>
        </p:txBody>
      </p:sp>
    </p:spTree>
    <p:extLst>
      <p:ext uri="{BB962C8B-B14F-4D97-AF65-F5344CB8AC3E}">
        <p14:creationId xmlns:p14="http://schemas.microsoft.com/office/powerpoint/2010/main" val="138093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Αναπτυξιακά χαρακτηριστικά παιδιών Α’ Δημοτικού</a:t>
            </a:r>
            <a:endParaRPr lang="el-GR" sz="3200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877636"/>
            <a:ext cx="100467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Προσοχή και αυτοέλεγχος: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 παιδιά μαθαίνουν να κάθονται ήσυχα και να προσέχουν στην τάξη.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Δυσκολεύονται να μην μιλούν ή να μην τρέχουν, αλλά προσπαθούν να ελέγχουν τον εαυτό τους.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Ανάγκη για σταθερότητα: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Θέλουν να ξέρουν τι θα γίνει κάθε μέρα.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Νιώθουν πιο ήρεμα όταν υπάρχει πρόγραμμα και ρουτίνα.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1800" dirty="0" smtClean="0"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1800" dirty="0" smtClean="0">
                <a:latin typeface="Arial" panose="020B0604020202020204" pitchFamily="34" charset="0"/>
              </a:rPr>
              <a:t>Παραδείγματα 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Θέλουν να τρώνε το πρωινό ή να πηγαίνουν  στο σχολείο την ίδια ώρα.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Θυμώνουν αν αλλάξει ξαφνικά κάτι, π.χ. η ώρα του διαλείμματος.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Προσπαθούν να μην μιλάνε στην τάξη και να ακούν τον δάσκαλο.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3015183"/>
            <a:ext cx="3582865" cy="178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83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Πώς βοηθάμε τα παιδιά να οργανώσουν τις υποχρεώσεις τους</a:t>
            </a:r>
            <a:endParaRPr lang="el-G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00641"/>
            <a:ext cx="10334047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Δημιουργία λίστας καθηκόντων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γράφουμε λίγες και εύκολες δουλειές που πρέπει να κάνουν κάθε μέρα.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Χρήση χρονοδιαγραμμάτων ή απλών </a:t>
            </a:r>
            <a:r>
              <a:rPr kumimoji="0" lang="el-GR" alt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ρουτινών</a:t>
            </a:r>
            <a:r>
              <a:rPr kumimoji="0" lang="en-US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έχουν συγκεκριμένες ώρες για διάβασμα, παιχνίδι και ύπνο.</a:t>
            </a: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Οργάνωση του χώρου τους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έχουν τα πράγματά τους σε συγκεκριμένες θέσεις, π.χ. βιβλία στο ράφι, σχολικά στο γραφείο.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Ενθάρρυνση και επιβράβευση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Να τους λέμε μπράβο όταν ολοκληρώνουν τις δουλειές τους και να τα βοηθάμε όταν δυσκολεύονται.</a:t>
            </a:r>
          </a:p>
        </p:txBody>
      </p:sp>
      <p:pic>
        <p:nvPicPr>
          <p:cNvPr id="5" name="Εικόνα 4" descr="&lt;strong&gt;To Do&lt;/strong&gt; List: Organize Your Day with Free Printable Templat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533" y="1427554"/>
            <a:ext cx="1070909" cy="1433147"/>
          </a:xfrm>
          <a:prstGeom prst="rect">
            <a:avLst/>
          </a:prstGeom>
        </p:spPr>
      </p:pic>
      <p:pic>
        <p:nvPicPr>
          <p:cNvPr id="6" name="Εικόνα 5" descr="Free photo: Boy, Reading, &lt;strong&gt;Studying&lt;/strong&gt;, Books - Free Image on Pixabay - 2862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639" y="2860701"/>
            <a:ext cx="1905000" cy="1371600"/>
          </a:xfrm>
          <a:prstGeom prst="rect">
            <a:avLst/>
          </a:prstGeom>
        </p:spPr>
      </p:pic>
      <p:pic>
        <p:nvPicPr>
          <p:cNvPr id="7" name="Εικόνα 6" descr="IDEAS DECORACIÓN ESCRITORIO IKEA | trendy &lt;strong&gt;children&lt;/strong&gt; blog de moda infanti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804" y="4717506"/>
            <a:ext cx="1504950" cy="136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0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δύναμη της ρουτίνας </a:t>
            </a:r>
            <a:endParaRPr lang="el-G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Θέση περιεχομένου 3" descr="&lt;strong&gt;Alarm&lt;/strong&gt; clock with handwritten text New Year New Life &lt;strong&gt;2025&lt;/strong&gt; - Creative ..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9" y="1443071"/>
            <a:ext cx="3043482" cy="1979452"/>
          </a:xfrm>
        </p:spPr>
      </p:pic>
      <p:pic>
        <p:nvPicPr>
          <p:cNvPr id="5" name="Εικόνα 4" descr="Healthy &lt;strong&gt;kids&lt;/strong&gt;: Teach the &lt;strong&gt;kids&lt;/strong&gt; to brush their teeth every day ~ Go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577" y="1294745"/>
            <a:ext cx="2463134" cy="2127778"/>
          </a:xfrm>
          <a:prstGeom prst="rect">
            <a:avLst/>
          </a:prstGeom>
        </p:spPr>
      </p:pic>
      <p:pic>
        <p:nvPicPr>
          <p:cNvPr id="6" name="Εικόνα 5" descr="&lt;strong&gt;Sleep&lt;/strong&gt; PNG Clipart | PNG All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33" y="1146235"/>
            <a:ext cx="3368157" cy="2233032"/>
          </a:xfrm>
          <a:prstGeom prst="rect">
            <a:avLst/>
          </a:prstGeom>
        </p:spPr>
      </p:pic>
      <p:pic>
        <p:nvPicPr>
          <p:cNvPr id="3" name="Εικόνα 2" descr="&lt;strong&gt;Children&lt;/strong&gt; &lt;strong&gt;Playing&lt;/strong&gt; Free Stock Photo - Public Domain Picture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46" y="3797559"/>
            <a:ext cx="2998295" cy="2576440"/>
          </a:xfrm>
          <a:prstGeom prst="rect">
            <a:avLst/>
          </a:prstGeom>
        </p:spPr>
      </p:pic>
      <p:pic>
        <p:nvPicPr>
          <p:cNvPr id="7" name="Εικόνα 6" descr="Temporary Waffle: Beary Book Day+Bear &lt;strong&gt;Food&lt;/strong&gt;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79" y="3638940"/>
            <a:ext cx="3211185" cy="2472612"/>
          </a:xfrm>
          <a:prstGeom prst="rect">
            <a:avLst/>
          </a:prstGeom>
        </p:spPr>
      </p:pic>
      <p:pic>
        <p:nvPicPr>
          <p:cNvPr id="8" name="Εικόνα 7" descr="Pile Of &lt;strong&gt;Books&lt;/strong&gt; Free Stock Photo - Public Domain Picture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690" y="3550462"/>
            <a:ext cx="2169428" cy="24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94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Καλλιέργεια της αυτοπειθαρχίας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00641"/>
            <a:ext cx="6322885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Δίνουμε επιλογές, όχι συνεχείς εντολές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Αποφεύγουμε την υπερβολική παρέμβαση.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Π.χ. «Θες να ξεκινήσεις με τα μαθηματικά ή την ανάγνωση;»</a:t>
            </a: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Χρησιμοποιούμε θετική ανατροφοδότηση</a:t>
            </a: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Ενθαρρύνουμε με φράσεις όπως: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«Μπράβο που ξεκίνησες μόνος σου!»</a:t>
            </a:r>
            <a:b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«Είδες που τα κατάφερες;»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Εικόνα 4" descr="Boys &lt;strong&gt;Studying&lt;/strong&gt; Children Student · Free vector graphic on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379" y="1380931"/>
            <a:ext cx="2684593" cy="2354332"/>
          </a:xfrm>
          <a:prstGeom prst="rect">
            <a:avLst/>
          </a:prstGeom>
        </p:spPr>
      </p:pic>
      <p:pic>
        <p:nvPicPr>
          <p:cNvPr id="6" name="Εικόνα 5" descr="Graduation Images | Free HD Backgrounds, PNGs, Vectors &amp; Template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466" y="4075922"/>
            <a:ext cx="2111828" cy="211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99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Μικρά βήματα και συνέπεια</a:t>
            </a:r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Δεν περιμένουμε να κάθονται πολλή ώρα από την αρχή.</a:t>
            </a:r>
          </a:p>
          <a:p>
            <a:pPr marL="0" indent="0">
              <a:buNone/>
            </a:pPr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Π.χ. «</a:t>
            </a:r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Ξεκινάμε </a:t>
            </a:r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5 λεπτά διάβασμα» και σιγά-σιγά αυξάνουμε τον χρόνο.</a:t>
            </a:r>
          </a:p>
          <a:p>
            <a:endParaRPr lang="el-GR" dirty="0"/>
          </a:p>
        </p:txBody>
      </p:sp>
      <p:pic>
        <p:nvPicPr>
          <p:cNvPr id="4" name="Εικόνα 3" descr="&lt;strong&gt;Step By Step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742" y="3768207"/>
            <a:ext cx="4104692" cy="273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99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Παραδείγματα από την καθημερινότητα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dirty="0" smtClean="0"/>
              <a:t>Βάζουμε </a:t>
            </a:r>
            <a:r>
              <a:rPr lang="el-GR" dirty="0"/>
              <a:t>ένα χρονόμετρο για μικρές εργασίες</a:t>
            </a:r>
            <a:r>
              <a:rPr lang="el-GR" dirty="0" smtClean="0"/>
              <a:t>.</a:t>
            </a:r>
            <a:endParaRPr lang="en-US" dirty="0" smtClean="0"/>
          </a:p>
          <a:p>
            <a:pPr lvl="1"/>
            <a:endParaRPr lang="el-GR" dirty="0" smtClean="0"/>
          </a:p>
          <a:p>
            <a:pPr marL="457200" lvl="1" indent="0">
              <a:buNone/>
            </a:pPr>
            <a:endParaRPr lang="el-GR" dirty="0"/>
          </a:p>
          <a:p>
            <a:pPr lvl="1"/>
            <a:r>
              <a:rPr lang="el-GR" dirty="0"/>
              <a:t>Ετοιμάζουμε μαζί ένα “πλάνο διαβάσματος</a:t>
            </a:r>
            <a:r>
              <a:rPr lang="el-GR" dirty="0" smtClean="0"/>
              <a:t>”.</a:t>
            </a:r>
          </a:p>
          <a:p>
            <a:pPr marL="457200" lvl="1" indent="0">
              <a:buNone/>
            </a:pPr>
            <a:endParaRPr lang="el-GR" dirty="0"/>
          </a:p>
          <a:p>
            <a:pPr lvl="1"/>
            <a:r>
              <a:rPr lang="el-GR" dirty="0"/>
              <a:t>Αφήνουμε το παιδί να διαλέξει πότε θα κάνει ένα διάλειμμα</a:t>
            </a:r>
            <a:r>
              <a:rPr lang="el-GR" dirty="0" smtClean="0"/>
              <a:t>.</a:t>
            </a:r>
            <a:endParaRPr lang="en-US" dirty="0" smtClean="0"/>
          </a:p>
          <a:p>
            <a:pPr marL="457200" lvl="1" indent="0">
              <a:buNone/>
            </a:pPr>
            <a:endParaRPr lang="el-GR" dirty="0" smtClean="0"/>
          </a:p>
          <a:p>
            <a:pPr marL="457200" lvl="1" indent="0">
              <a:buNone/>
            </a:pPr>
            <a:endParaRPr lang="el-GR" dirty="0"/>
          </a:p>
          <a:p>
            <a:pPr lvl="1"/>
            <a:r>
              <a:rPr lang="el-GR" dirty="0"/>
              <a:t>Αντί να διορθώνουμε αμέσως, λέμε: «Προσπάθησε ξανά, σκέψου τι μπορεί να λείπει».</a:t>
            </a:r>
          </a:p>
          <a:p>
            <a:endParaRPr lang="el-GR" dirty="0"/>
          </a:p>
        </p:txBody>
      </p:sp>
      <p:pic>
        <p:nvPicPr>
          <p:cNvPr id="5" name="Εικόνα 4" descr="Free picture: sand, time, &lt;strong&gt;timer&lt;/strong&gt;, glass, hours, newspape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398" y="1036991"/>
            <a:ext cx="1963402" cy="1577267"/>
          </a:xfrm>
          <a:prstGeom prst="rect">
            <a:avLst/>
          </a:prstGeom>
        </p:spPr>
      </p:pic>
      <p:pic>
        <p:nvPicPr>
          <p:cNvPr id="6" name="Εικόνα 5" descr="Free stock photo of agenda, calendar, checkli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326" y="2192694"/>
            <a:ext cx="2128072" cy="1588573"/>
          </a:xfrm>
          <a:prstGeom prst="rect">
            <a:avLst/>
          </a:prstGeom>
        </p:spPr>
      </p:pic>
      <p:pic>
        <p:nvPicPr>
          <p:cNvPr id="7" name="Εικόνα 6" descr="Street clock - Creative Commons Bilde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64" y="3781267"/>
            <a:ext cx="2565658" cy="12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9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Αντιμετώπιση αντιστάσεων και δυσκολιών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075135"/>
            <a:ext cx="12401938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Όταν το παιδί αντιστέκεται στη ρουτίνα:</a:t>
            </a:r>
            <a:endParaRPr kumimoji="0" lang="el-GR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Μένουμε ψύχραιμοι, χωρίς φωνές ή πίεση.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Παρατηρούμε τι το δυσκολεύει – είναι κουρασμένο;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πεινάει; χρειάζεται διάλειμμα;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Δίνουμε επιλογές μέσα στη ρουτίνα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(π.χ. «Θες να διαβάσουμε τώρα ή σε 10 λεπτά;»).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l-GR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Εξηγούμε με απλά λόγια το «γιατί» </a:t>
            </a:r>
            <a:endParaRPr kumimoji="0" lang="en-US" alt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l-GR" altLang="el-G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(π.χ. «Διαβάζουμε για να είσαι έτοιμος για το σχολείο αύριο»).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64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Αντιμετώπιση αντιστάσεων και δυσκολιών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Συμβουλές για ήρεμη επικοινωνία και όρια:</a:t>
            </a:r>
            <a:endParaRPr lang="el-GR" dirty="0"/>
          </a:p>
          <a:p>
            <a:r>
              <a:rPr lang="el-GR" dirty="0"/>
              <a:t>Μιλάμε με ήρεμη, σταθερή φωνή.</a:t>
            </a:r>
          </a:p>
          <a:p>
            <a:r>
              <a:rPr lang="el-GR" dirty="0"/>
              <a:t>Βάζουμε όρια με αγάπη και συνέπεια (π.χ. «Ξέρω ότι δεν θες τώρα, αλλά ήρθε η ώρα του διαβάσματος»).</a:t>
            </a:r>
          </a:p>
          <a:p>
            <a:r>
              <a:rPr lang="el-GR" dirty="0"/>
              <a:t>Αναγνωρίζουμε τα συναισθήματά του (π.χ. «Καταλαβαίνω ότι έχεις βαρεθεί…»).</a:t>
            </a:r>
          </a:p>
          <a:p>
            <a:r>
              <a:rPr lang="el-GR" dirty="0"/>
              <a:t>Επιβραβεύουμε τη συνεργασία (π.χ. αυτοκόλλητο, χρόνος για παιχνίδι).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5706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Αντιμετώπιση αντιστάσεων και δυσκολιών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Παραδείγματα από την καθημερινότητα:</a:t>
            </a:r>
            <a:endParaRPr lang="el-GR" dirty="0"/>
          </a:p>
          <a:p>
            <a:r>
              <a:rPr lang="el-GR" dirty="0"/>
              <a:t>Το παιδί δεν θέλει να διαβάσει → «Ας ξεκινήσουμε με 5 λεπτά και μετά διάλειμμα</a:t>
            </a:r>
            <a:r>
              <a:rPr lang="el-GR" dirty="0" smtClean="0"/>
              <a:t>.»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Το παιδί διακόπτει συνέχεια → «Μπορείς να μιλήσεις όταν τελειώσω τη φράση μου</a:t>
            </a:r>
            <a:r>
              <a:rPr lang="el-GR" dirty="0" smtClean="0"/>
              <a:t>.»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Το παιδί θυμώνει → «Είναι εντάξει να είσαι θυμωμένος, αλλά δεν φωνάζουμε.»</a:t>
            </a:r>
          </a:p>
        </p:txBody>
      </p:sp>
    </p:spTree>
    <p:extLst>
      <p:ext uri="{BB962C8B-B14F-4D97-AF65-F5344CB8AC3E}">
        <p14:creationId xmlns:p14="http://schemas.microsoft.com/office/powerpoint/2010/main" val="416410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Ρόλος γονέα ως πρότυπο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Γιατί έχει σημασία να είμαστε οργανωμένοι εμείς οι </a:t>
            </a:r>
            <a:r>
              <a:rPr lang="el-GR" b="1" dirty="0" smtClean="0"/>
              <a:t>ίδιο</a:t>
            </a:r>
            <a:endParaRPr lang="el-GR" b="1" dirty="0"/>
          </a:p>
          <a:p>
            <a:r>
              <a:rPr lang="el-GR" dirty="0"/>
              <a:t>Τα παιδιά αυτής της ηλικίας </a:t>
            </a:r>
            <a:r>
              <a:rPr lang="el-GR" b="1" dirty="0"/>
              <a:t>μαθαίνουν κυρίως με το "βλέπω" και όχι με το "άκουσα"</a:t>
            </a:r>
            <a:r>
              <a:rPr lang="el-GR" dirty="0"/>
              <a:t>.</a:t>
            </a:r>
          </a:p>
          <a:p>
            <a:r>
              <a:rPr lang="el-GR" dirty="0"/>
              <a:t>Όταν βλέπουν εμάς να οργανώνουμε τη μέρα μας, να τηρούμε κανόνες και να έχουμε πρόγραμμα, </a:t>
            </a:r>
            <a:r>
              <a:rPr lang="el-GR" b="1" dirty="0"/>
              <a:t>το αντιγράφουν χωρίς να το καταλαβαίνουν</a:t>
            </a:r>
            <a:r>
              <a:rPr lang="el-GR" dirty="0" smtClean="0"/>
              <a:t>.</a:t>
            </a:r>
          </a:p>
          <a:p>
            <a:r>
              <a:rPr lang="el-GR" dirty="0" smtClean="0"/>
              <a:t> </a:t>
            </a:r>
            <a:r>
              <a:rPr lang="el-GR" dirty="0"/>
              <a:t>χρειάζεται να είμαστε </a:t>
            </a:r>
            <a:r>
              <a:rPr lang="el-GR" b="1" dirty="0"/>
              <a:t>σταθεροί και </a:t>
            </a:r>
            <a:r>
              <a:rPr lang="el-GR" b="1" dirty="0" smtClean="0"/>
              <a:t>ήρεμοι</a:t>
            </a:r>
            <a:r>
              <a:rPr lang="el-GR" dirty="0" smtClean="0"/>
              <a:t> και όχι τέλειοι.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3835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	Ρόλος γονέα ως πρότυπο -Παραδείγματα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Έχουμε </a:t>
            </a:r>
            <a:r>
              <a:rPr lang="el-GR" dirty="0"/>
              <a:t>σταθερή ρουτίνα: πρωινό, σχολείο, διάβασμα, παιχνίδι, ύπνος.</a:t>
            </a:r>
          </a:p>
          <a:p>
            <a:r>
              <a:rPr lang="el-GR" dirty="0"/>
              <a:t>Φτιάχνουμε λίστα για τα ψώνια ή τις υποχρεώσεις μας και την ακολουθούμε.</a:t>
            </a:r>
          </a:p>
          <a:p>
            <a:r>
              <a:rPr lang="el-GR" dirty="0"/>
              <a:t>Δεν αφήνουμε όλα για τελευταία στιγμή (π.χ. ετοιμάζουμε σχολική τσάντα από το βράδυ).</a:t>
            </a:r>
          </a:p>
          <a:p>
            <a:r>
              <a:rPr lang="el-GR" dirty="0"/>
              <a:t>Όταν λέμε «τώρα είναι ώρα για ύπνο/διάβασμα», το κάνουμε και εμείς (π.χ. κλείνουμε την τηλεόραση).</a:t>
            </a:r>
          </a:p>
          <a:p>
            <a:r>
              <a:rPr lang="el-GR" dirty="0"/>
              <a:t>Παραδεχόμαστε αν ξεχάσαμε ή αργήσαμε — </a:t>
            </a:r>
            <a:r>
              <a:rPr lang="el-GR" b="1" dirty="0"/>
              <a:t>δείχνουμε πώς διορθώνουμε κάτι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4176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Απλά εργαλεία για οργάνωση στο σπίτι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Χρονοδιαγράμματα (σε χαρτί ή εφαρμογές)</a:t>
            </a:r>
          </a:p>
          <a:p>
            <a:r>
              <a:rPr lang="el-GR" dirty="0"/>
              <a:t>Μπορεί να είναι </a:t>
            </a:r>
            <a:r>
              <a:rPr lang="el-GR" b="1" dirty="0"/>
              <a:t>ένας απλός πίνακας</a:t>
            </a:r>
            <a:r>
              <a:rPr lang="el-GR" dirty="0"/>
              <a:t> στο ψυγείο ή στο δωμάτιο του παιδιού.</a:t>
            </a:r>
          </a:p>
          <a:p>
            <a:r>
              <a:rPr lang="el-GR" dirty="0"/>
              <a:t>Περιλαμβάνει ώρες για: </a:t>
            </a:r>
            <a:r>
              <a:rPr lang="el-GR" b="1" dirty="0"/>
              <a:t>ξύπνημα, σχολείο, φαγητό, διάβασμα, παιχνίδι, ύπνο</a:t>
            </a:r>
            <a:r>
              <a:rPr lang="el-GR" dirty="0"/>
              <a:t>.</a:t>
            </a:r>
          </a:p>
          <a:p>
            <a:r>
              <a:rPr lang="el-GR" dirty="0"/>
              <a:t>Καλό είναι να το </a:t>
            </a:r>
            <a:r>
              <a:rPr lang="el-GR" b="1" dirty="0"/>
              <a:t>βλέπει και να συμμετέχει</a:t>
            </a:r>
            <a:r>
              <a:rPr lang="el-GR" dirty="0"/>
              <a:t> το παιδί — ακόμη και με ζωγραφιές ή αυτοκόλλητα.</a:t>
            </a:r>
          </a:p>
          <a:p>
            <a:r>
              <a:rPr lang="el-GR" dirty="0"/>
              <a:t>Υπάρχουν και εύκολες εφαρμογές για κινητό, αν σας βολεύουν (π.χ. </a:t>
            </a:r>
            <a:r>
              <a:rPr lang="el-GR" b="1" dirty="0" err="1" smtClean="0"/>
              <a:t>Google</a:t>
            </a:r>
            <a:r>
              <a:rPr lang="el-GR" b="1" dirty="0" smtClean="0"/>
              <a:t> </a:t>
            </a:r>
            <a:r>
              <a:rPr lang="el-GR" b="1" dirty="0" err="1"/>
              <a:t>Calendar</a:t>
            </a:r>
            <a:r>
              <a:rPr lang="el-GR" dirty="0"/>
              <a:t>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4693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Απλά εργαλεία για οργάνωση στο σπίτι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err="1" smtClean="0"/>
              <a:t>Ρουτίνες</a:t>
            </a:r>
            <a:r>
              <a:rPr lang="el-GR" b="1" dirty="0" smtClean="0"/>
              <a:t> </a:t>
            </a:r>
            <a:r>
              <a:rPr lang="el-GR" b="1" dirty="0"/>
              <a:t>που ταιριάζουν στη δική σας οικογένεια</a:t>
            </a:r>
          </a:p>
          <a:p>
            <a:r>
              <a:rPr lang="el-GR" dirty="0"/>
              <a:t>Δεν υπάρχει "σωστή" ρουτίνα — υπάρχει αυτή που </a:t>
            </a:r>
            <a:r>
              <a:rPr lang="el-GR" b="1" dirty="0"/>
              <a:t>δουλεύει στο δικό σας σπίτι</a:t>
            </a:r>
            <a:r>
              <a:rPr lang="el-GR" dirty="0"/>
              <a:t>.</a:t>
            </a:r>
          </a:p>
          <a:p>
            <a:r>
              <a:rPr lang="el-GR" dirty="0"/>
              <a:t>Π.χ. κάθε απόγευμα: </a:t>
            </a:r>
            <a:r>
              <a:rPr lang="el-GR" b="1" dirty="0"/>
              <a:t>σνακ – λίγη ξεκούραση – διάβασμα – παιχνίδι – βραδινό – ύπνος</a:t>
            </a:r>
            <a:r>
              <a:rPr lang="el-GR" dirty="0"/>
              <a:t>.</a:t>
            </a:r>
          </a:p>
          <a:p>
            <a:r>
              <a:rPr lang="el-GR" dirty="0"/>
              <a:t>Όταν η ρουτίνα είναι </a:t>
            </a:r>
            <a:r>
              <a:rPr lang="el-GR" b="1" dirty="0"/>
              <a:t>σταθερή</a:t>
            </a:r>
            <a:r>
              <a:rPr lang="el-GR" dirty="0"/>
              <a:t>, το παιδί νιώθει ασφάλεια και μαθαίνει να </a:t>
            </a:r>
            <a:r>
              <a:rPr lang="el-GR" dirty="0" err="1" smtClean="0"/>
              <a:t>αυτοοργανώνεται</a:t>
            </a:r>
            <a:r>
              <a:rPr lang="el-GR" dirty="0" smtClean="0"/>
              <a:t>.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77039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Κίνητρα και επιβραβεύσεις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smtClean="0"/>
              <a:t>πώς </a:t>
            </a:r>
            <a:r>
              <a:rPr lang="el-GR" b="1" dirty="0"/>
              <a:t>να είναι αποτελεσματικά</a:t>
            </a:r>
          </a:p>
          <a:p>
            <a:r>
              <a:rPr lang="el-GR" dirty="0"/>
              <a:t>Όχι πάντα δώρα ή γλυκά — </a:t>
            </a:r>
            <a:r>
              <a:rPr lang="el-GR" b="1" dirty="0"/>
              <a:t>πιο σημαντική η αναγνώριση και η ενίσχυση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Π.χ.:</a:t>
            </a:r>
            <a:br>
              <a:rPr lang="el-GR" dirty="0"/>
            </a:br>
            <a:r>
              <a:rPr lang="el-GR" dirty="0" smtClean="0"/>
              <a:t> </a:t>
            </a:r>
            <a:r>
              <a:rPr lang="el-GR" dirty="0"/>
              <a:t>Μια αγκαλιά και ένα «μπράβο» όταν συνεργάζεται</a:t>
            </a:r>
            <a:r>
              <a:rPr lang="el-GR" dirty="0" smtClean="0"/>
              <a:t>.</a:t>
            </a: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>  </a:t>
            </a:r>
            <a:r>
              <a:rPr lang="el-GR" dirty="0"/>
              <a:t>Ένα αυτοκόλλητο σε πίνακα </a:t>
            </a:r>
            <a:r>
              <a:rPr lang="el-GR" dirty="0" smtClean="0"/>
              <a:t>συμπεριφοράς.</a:t>
            </a:r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dirty="0" smtClean="0"/>
              <a:t> 10 </a:t>
            </a:r>
            <a:r>
              <a:rPr lang="el-GR" dirty="0"/>
              <a:t>λεπτά παραπάνω παιχνίδι ή επιλογή παραμυθιού για το βράδυ.</a:t>
            </a:r>
          </a:p>
          <a:p>
            <a:r>
              <a:rPr lang="el-GR" dirty="0"/>
              <a:t>Το κίνητρο πρέπει να είναι </a:t>
            </a:r>
            <a:r>
              <a:rPr lang="el-GR" b="1" dirty="0"/>
              <a:t>άμεσο, μικρό και σταθερό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84492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Συμπερασματικά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παιδιά μαθαίνουν </a:t>
            </a:r>
            <a:r>
              <a:rPr lang="el-GR" b="1" dirty="0"/>
              <a:t>μέσα από το παράδειγμα</a:t>
            </a:r>
            <a:r>
              <a:rPr lang="el-GR" dirty="0"/>
              <a:t> — εμάς!</a:t>
            </a:r>
          </a:p>
          <a:p>
            <a:r>
              <a:rPr lang="el-GR" dirty="0"/>
              <a:t>Η </a:t>
            </a:r>
            <a:r>
              <a:rPr lang="el-GR" b="1" dirty="0"/>
              <a:t>οργάνωση</a:t>
            </a:r>
            <a:r>
              <a:rPr lang="el-GR" dirty="0"/>
              <a:t> και η </a:t>
            </a:r>
            <a:r>
              <a:rPr lang="el-GR" b="1" dirty="0"/>
              <a:t>ρουτίνα</a:t>
            </a:r>
            <a:r>
              <a:rPr lang="el-GR" dirty="0"/>
              <a:t> βοηθούν να νιώθουν ασφάλεια και να αναπτύσσουν αυτονομία.</a:t>
            </a:r>
          </a:p>
          <a:p>
            <a:r>
              <a:rPr lang="el-GR" dirty="0"/>
              <a:t>Μικρά και απλά εργαλεία, όπως χρονοδιαγράμματα και επιβραβεύσεις, </a:t>
            </a:r>
            <a:r>
              <a:rPr lang="el-GR" b="1" dirty="0"/>
              <a:t>κάνουν τη διαφορά</a:t>
            </a:r>
            <a:r>
              <a:rPr lang="el-GR" dirty="0"/>
              <a:t>.</a:t>
            </a:r>
          </a:p>
          <a:p>
            <a:r>
              <a:rPr lang="el-GR" dirty="0"/>
              <a:t>Η </a:t>
            </a:r>
            <a:r>
              <a:rPr lang="el-GR" b="1" dirty="0"/>
              <a:t>συνέπεια</a:t>
            </a:r>
            <a:r>
              <a:rPr lang="el-GR" dirty="0"/>
              <a:t> από μέρους μας είναι πιο σημαντική από την "τελειότητα".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71245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💡 Τι χρειάζεται τελικά;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Υπομονή</a:t>
            </a:r>
            <a:r>
              <a:rPr lang="el-GR" dirty="0"/>
              <a:t> – Κάθε αλλαγή χρειάζεται χρόνο.</a:t>
            </a:r>
          </a:p>
          <a:p>
            <a:r>
              <a:rPr lang="el-GR" b="1" dirty="0"/>
              <a:t>Ενθάρρυνση</a:t>
            </a:r>
            <a:r>
              <a:rPr lang="el-GR" dirty="0"/>
              <a:t> – Τα λάθη είναι μέρος της μάθησης.</a:t>
            </a:r>
          </a:p>
          <a:p>
            <a:r>
              <a:rPr lang="el-GR" b="1" dirty="0"/>
              <a:t>Σταθερότητα</a:t>
            </a:r>
            <a:r>
              <a:rPr lang="el-GR" dirty="0"/>
              <a:t> – Όταν κρατάμε εμείς το πλαίσιο, το παιδί ανθίζει μέσα σε αυτό.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199145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i="1" dirty="0">
                <a:solidFill>
                  <a:srgbClr val="FF0000"/>
                </a:solidFill>
              </a:rPr>
              <a:t>Η οργάνωση δεν είναι στόχος, είναι εργαλείο για να χτίσουμε ένα ήρεμο και λειτουργικό περιβάλλον στο σπίτι.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4" name="Εικόνα 3" descr="Royalty Free Mother And Daughter Stock Photos | rawpixel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033" y="2615184"/>
            <a:ext cx="6727371" cy="277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26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8000" dirty="0" smtClean="0"/>
              <a:t>Σας ευχαριστώ για τον χρόνο σας!</a:t>
            </a:r>
            <a:endParaRPr lang="el-GR" sz="8000" dirty="0"/>
          </a:p>
        </p:txBody>
      </p:sp>
    </p:spTree>
    <p:extLst>
      <p:ext uri="{BB962C8B-B14F-4D97-AF65-F5344CB8AC3E}">
        <p14:creationId xmlns:p14="http://schemas.microsoft.com/office/powerpoint/2010/main" val="314475488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1052</Words>
  <Application>Microsoft Office PowerPoint</Application>
  <PresentationFormat>Ευρεία οθόνη</PresentationFormat>
  <Paragraphs>159</Paragraphs>
  <Slides>24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Θέμα του Office</vt:lpstr>
      <vt:lpstr>Τετάρτη 15/10/2025 Θέμα:Καλλιέργεια της αυτοπειθαρχίας και της διαχείρισης χρόνου.Πώς βοηθάμε τα παιδιά να οργανώσουν τις υποχρεώσεις τους και να αναπτύξουν σταθερές ρουτίνες.</vt:lpstr>
      <vt:lpstr>Σκοπός της παρουσίασης</vt:lpstr>
      <vt:lpstr>Εισαγωγική Δραστηριότητα</vt:lpstr>
      <vt:lpstr>Τί είναι η αυτοπειθαρχία </vt:lpstr>
      <vt:lpstr>Τι είναι η διαχείριση χρόνου και οι ρουτίνες; </vt:lpstr>
      <vt:lpstr>Πώς βοηθούν τα παιδιά οι ρουτίνες</vt:lpstr>
      <vt:lpstr>Αναπτυξιακά χαρακτηριστικά παιδιών Α’ Δημοτικού</vt:lpstr>
      <vt:lpstr>Πώς βοηθάμε τα παιδιά να οργανώσουν τις υποχρεώσεις τους</vt:lpstr>
      <vt:lpstr>Η δύναμη της ρουτίνας </vt:lpstr>
      <vt:lpstr>Καλλιέργεια της αυτοπειθαρχίας</vt:lpstr>
      <vt:lpstr>Παρουσίαση του PowerPoint</vt:lpstr>
      <vt:lpstr>Παραδείγματα από την καθημερινότητα</vt:lpstr>
      <vt:lpstr>Αντιμετώπιση αντιστάσεων και δυσκολιών</vt:lpstr>
      <vt:lpstr>Αντιμετώπιση αντιστάσεων και δυσκολιών</vt:lpstr>
      <vt:lpstr>Αντιμετώπιση αντιστάσεων και δυσκολιών</vt:lpstr>
      <vt:lpstr>Ρόλος γονέα ως πρότυπο</vt:lpstr>
      <vt:lpstr> Ρόλος γονέα ως πρότυπο -Παραδείγματα</vt:lpstr>
      <vt:lpstr>Απλά εργαλεία για οργάνωση στο σπίτι</vt:lpstr>
      <vt:lpstr>Απλά εργαλεία για οργάνωση στο σπίτι</vt:lpstr>
      <vt:lpstr>Κίνητρα και επιβραβεύσεις</vt:lpstr>
      <vt:lpstr>Συμπερασματικά</vt:lpstr>
      <vt:lpstr>💡 Τι χρειάζεται τελικά; 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Τετάρτη 15/10/2025 Καλλιέργεια της αυτοπειθαρχίας και της διαχείρισης χρόνου: Πώς βοηθάμε τα παιδιά να οργανώσουν τις υποχρεώσεις τους και να αναπτύξουν σταθερές ρουτίνες.</dc:title>
  <dc:creator>079</dc:creator>
  <cp:lastModifiedBy>079</cp:lastModifiedBy>
  <cp:revision>43</cp:revision>
  <dcterms:created xsi:type="dcterms:W3CDTF">2025-10-14T16:28:49Z</dcterms:created>
  <dcterms:modified xsi:type="dcterms:W3CDTF">2025-10-14T17:55:25Z</dcterms:modified>
</cp:coreProperties>
</file>