
<file path=[Content_Types].xml><?xml version="1.0" encoding="utf-8"?>
<Types xmlns="http://schemas.openxmlformats.org/package/2006/content-types">
  <Default Extension="png" ContentType="image/png"/>
  <Default Extension="svg" ContentType="image/unknown"/>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63" r:id="rId27"/>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23" autoAdjust="0"/>
    <p:restoredTop sz="94660"/>
  </p:normalViewPr>
  <p:slideViewPr>
    <p:cSldViewPr snapToGrid="0">
      <p:cViewPr varScale="1">
        <p:scale>
          <a:sx n="82" d="100"/>
          <a:sy n="82" d="100"/>
        </p:scale>
        <p:origin x="77"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l-GR" smtClean="0"/>
              <a:t>Στυλ κύριου τίτλου</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A8149205-72A3-4527-A17F-CB21F1660340}" type="datetimeFigureOut">
              <a:rPr lang="el-GR" smtClean="0"/>
              <a:t>5/11/2025</a:t>
            </a:fld>
            <a:endParaRPr lang="el-GR"/>
          </a:p>
        </p:txBody>
      </p:sp>
      <p:sp>
        <p:nvSpPr>
          <p:cNvPr id="5" name="Footer Placeholder 4"/>
          <p:cNvSpPr>
            <a:spLocks noGrp="1"/>
          </p:cNvSpPr>
          <p:nvPr>
            <p:ph type="ftr" sz="quarter" idx="11"/>
          </p:nvPr>
        </p:nvSpPr>
        <p:spPr/>
        <p:txBody>
          <a:bodyPr/>
          <a:lstStyle/>
          <a:p>
            <a:endParaRPr lang="el-G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2D60E7EA-2EBC-4F53-8167-95B00760103C}" type="slidenum">
              <a:rPr lang="el-GR" smtClean="0"/>
              <a:t>‹#›</a:t>
            </a:fld>
            <a:endParaRPr lang="el-GR"/>
          </a:p>
        </p:txBody>
      </p:sp>
    </p:spTree>
    <p:extLst>
      <p:ext uri="{BB962C8B-B14F-4D97-AF65-F5344CB8AC3E}">
        <p14:creationId xmlns:p14="http://schemas.microsoft.com/office/powerpoint/2010/main" val="3179796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l-GR" smtClean="0"/>
              <a:t>Στυλ κύριου τίτλου</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A8149205-72A3-4527-A17F-CB21F1660340}" type="datetimeFigureOut">
              <a:rPr lang="el-GR" smtClean="0"/>
              <a:t>5/11/2025</a:t>
            </a:fld>
            <a:endParaRPr lang="el-GR"/>
          </a:p>
        </p:txBody>
      </p:sp>
      <p:sp>
        <p:nvSpPr>
          <p:cNvPr id="5" name="Footer Placeholder 4"/>
          <p:cNvSpPr>
            <a:spLocks noGrp="1"/>
          </p:cNvSpPr>
          <p:nvPr>
            <p:ph type="ftr" sz="quarter" idx="11"/>
          </p:nvPr>
        </p:nvSpPr>
        <p:spPr/>
        <p:txBody>
          <a:bodyPr/>
          <a:lstStyle/>
          <a:p>
            <a:endParaRPr lang="el-G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D60E7EA-2EBC-4F53-8167-95B00760103C}" type="slidenum">
              <a:rPr lang="el-GR" smtClean="0"/>
              <a:t>‹#›</a:t>
            </a:fld>
            <a:endParaRPr lang="el-GR"/>
          </a:p>
        </p:txBody>
      </p:sp>
    </p:spTree>
    <p:extLst>
      <p:ext uri="{BB962C8B-B14F-4D97-AF65-F5344CB8AC3E}">
        <p14:creationId xmlns:p14="http://schemas.microsoft.com/office/powerpoint/2010/main" val="2741888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Επεξεργασία στυλ υποδείγματος κειμένου</a:t>
            </a:r>
          </a:p>
        </p:txBody>
      </p:sp>
      <p:sp>
        <p:nvSpPr>
          <p:cNvPr id="4" name="Date Placeholder 3"/>
          <p:cNvSpPr>
            <a:spLocks noGrp="1"/>
          </p:cNvSpPr>
          <p:nvPr>
            <p:ph type="dt" sz="half" idx="10"/>
          </p:nvPr>
        </p:nvSpPr>
        <p:spPr/>
        <p:txBody>
          <a:bodyPr/>
          <a:lstStyle/>
          <a:p>
            <a:fld id="{A8149205-72A3-4527-A17F-CB21F1660340}" type="datetimeFigureOut">
              <a:rPr lang="el-GR" smtClean="0"/>
              <a:t>5/11/2025</a:t>
            </a:fld>
            <a:endParaRPr lang="el-GR"/>
          </a:p>
        </p:txBody>
      </p:sp>
      <p:sp>
        <p:nvSpPr>
          <p:cNvPr id="5" name="Footer Placeholder 4"/>
          <p:cNvSpPr>
            <a:spLocks noGrp="1"/>
          </p:cNvSpPr>
          <p:nvPr>
            <p:ph type="ftr" sz="quarter" idx="11"/>
          </p:nvPr>
        </p:nvSpPr>
        <p:spPr/>
        <p:txBody>
          <a:bodyPr/>
          <a:lstStyle/>
          <a:p>
            <a:endParaRPr lang="el-G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D60E7EA-2EBC-4F53-8167-95B00760103C}" type="slidenum">
              <a:rPr lang="el-GR" smtClean="0"/>
              <a:t>‹#›</a:t>
            </a:fld>
            <a:endParaRPr lang="el-GR"/>
          </a:p>
        </p:txBody>
      </p:sp>
    </p:spTree>
    <p:extLst>
      <p:ext uri="{BB962C8B-B14F-4D97-AF65-F5344CB8AC3E}">
        <p14:creationId xmlns:p14="http://schemas.microsoft.com/office/powerpoint/2010/main" val="3719843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4"/>
          <p:cNvSpPr>
            <a:spLocks noGrp="1"/>
          </p:cNvSpPr>
          <p:nvPr>
            <p:ph type="dt" sz="half" idx="10"/>
          </p:nvPr>
        </p:nvSpPr>
        <p:spPr/>
        <p:txBody>
          <a:bodyPr/>
          <a:lstStyle/>
          <a:p>
            <a:fld id="{A8149205-72A3-4527-A17F-CB21F1660340}" type="datetimeFigureOut">
              <a:rPr lang="el-GR" smtClean="0"/>
              <a:t>5/11/2025</a:t>
            </a:fld>
            <a:endParaRPr lang="el-GR"/>
          </a:p>
        </p:txBody>
      </p:sp>
      <p:sp>
        <p:nvSpPr>
          <p:cNvPr id="6" name="Footer Placeholder 5"/>
          <p:cNvSpPr>
            <a:spLocks noGrp="1"/>
          </p:cNvSpPr>
          <p:nvPr>
            <p:ph type="ftr" sz="quarter" idx="11"/>
          </p:nvPr>
        </p:nvSpPr>
        <p:spPr/>
        <p:txBody>
          <a:bodyPr/>
          <a:lstStyle/>
          <a:p>
            <a:endParaRPr lang="el-G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2D60E7EA-2EBC-4F53-8167-95B00760103C}" type="slidenum">
              <a:rPr lang="el-GR" smtClean="0"/>
              <a:t>‹#›</a:t>
            </a:fld>
            <a:endParaRPr lang="el-GR"/>
          </a:p>
        </p:txBody>
      </p:sp>
    </p:spTree>
    <p:extLst>
      <p:ext uri="{BB962C8B-B14F-4D97-AF65-F5344CB8AC3E}">
        <p14:creationId xmlns:p14="http://schemas.microsoft.com/office/powerpoint/2010/main" val="2221516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l-GR" smtClean="0"/>
              <a:t>Στυλ κύριου τίτλου</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Επεξεργασία στυλ υποδείγματος κειμένου</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Επεξεργασία στυλ υποδείγματος κειμένου</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Date Placeholder 6"/>
          <p:cNvSpPr>
            <a:spLocks noGrp="1"/>
          </p:cNvSpPr>
          <p:nvPr>
            <p:ph type="dt" sz="half" idx="10"/>
          </p:nvPr>
        </p:nvSpPr>
        <p:spPr/>
        <p:txBody>
          <a:bodyPr/>
          <a:lstStyle/>
          <a:p>
            <a:fld id="{A8149205-72A3-4527-A17F-CB21F1660340}" type="datetimeFigureOut">
              <a:rPr lang="el-GR" smtClean="0"/>
              <a:t>5/11/2025</a:t>
            </a:fld>
            <a:endParaRPr lang="el-GR"/>
          </a:p>
        </p:txBody>
      </p:sp>
      <p:sp>
        <p:nvSpPr>
          <p:cNvPr id="8" name="Footer Placeholder 7"/>
          <p:cNvSpPr>
            <a:spLocks noGrp="1"/>
          </p:cNvSpPr>
          <p:nvPr>
            <p:ph type="ftr" sz="quarter" idx="11"/>
          </p:nvPr>
        </p:nvSpPr>
        <p:spPr/>
        <p:txBody>
          <a:bodyPr/>
          <a:lstStyle/>
          <a:p>
            <a:endParaRPr lang="el-G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D60E7EA-2EBC-4F53-8167-95B00760103C}" type="slidenum">
              <a:rPr lang="el-GR" smtClean="0"/>
              <a:t>‹#›</a:t>
            </a:fld>
            <a:endParaRPr lang="el-GR"/>
          </a:p>
        </p:txBody>
      </p:sp>
    </p:spTree>
    <p:extLst>
      <p:ext uri="{BB962C8B-B14F-4D97-AF65-F5344CB8AC3E}">
        <p14:creationId xmlns:p14="http://schemas.microsoft.com/office/powerpoint/2010/main" val="1184534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Date Placeholder 2"/>
          <p:cNvSpPr>
            <a:spLocks noGrp="1"/>
          </p:cNvSpPr>
          <p:nvPr>
            <p:ph type="dt" sz="half" idx="10"/>
          </p:nvPr>
        </p:nvSpPr>
        <p:spPr/>
        <p:txBody>
          <a:bodyPr/>
          <a:lstStyle/>
          <a:p>
            <a:fld id="{A8149205-72A3-4527-A17F-CB21F1660340}" type="datetimeFigureOut">
              <a:rPr lang="el-GR" smtClean="0"/>
              <a:t>5/11/2025</a:t>
            </a:fld>
            <a:endParaRPr lang="el-GR"/>
          </a:p>
        </p:txBody>
      </p:sp>
      <p:sp>
        <p:nvSpPr>
          <p:cNvPr id="4" name="Footer Placeholder 3"/>
          <p:cNvSpPr>
            <a:spLocks noGrp="1"/>
          </p:cNvSpPr>
          <p:nvPr>
            <p:ph type="ftr" sz="quarter" idx="11"/>
          </p:nvPr>
        </p:nvSpPr>
        <p:spPr/>
        <p:txBody>
          <a:bodyPr/>
          <a:lstStyle/>
          <a:p>
            <a:endParaRPr lang="el-G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D60E7EA-2EBC-4F53-8167-95B00760103C}" type="slidenum">
              <a:rPr lang="el-GR" smtClean="0"/>
              <a:t>‹#›</a:t>
            </a:fld>
            <a:endParaRPr lang="el-GR"/>
          </a:p>
        </p:txBody>
      </p:sp>
    </p:spTree>
    <p:extLst>
      <p:ext uri="{BB962C8B-B14F-4D97-AF65-F5344CB8AC3E}">
        <p14:creationId xmlns:p14="http://schemas.microsoft.com/office/powerpoint/2010/main" val="4036298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149205-72A3-4527-A17F-CB21F1660340}" type="datetimeFigureOut">
              <a:rPr lang="el-GR" smtClean="0"/>
              <a:t>5/11/2025</a:t>
            </a:fld>
            <a:endParaRPr lang="el-GR"/>
          </a:p>
        </p:txBody>
      </p:sp>
      <p:sp>
        <p:nvSpPr>
          <p:cNvPr id="3" name="Footer Placeholder 2"/>
          <p:cNvSpPr>
            <a:spLocks noGrp="1"/>
          </p:cNvSpPr>
          <p:nvPr>
            <p:ph type="ftr" sz="quarter" idx="11"/>
          </p:nvPr>
        </p:nvSpPr>
        <p:spPr/>
        <p:txBody>
          <a:bodyPr/>
          <a:lstStyle/>
          <a:p>
            <a:endParaRPr lang="el-G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D60E7EA-2EBC-4F53-8167-95B00760103C}" type="slidenum">
              <a:rPr lang="el-GR" smtClean="0"/>
              <a:t>‹#›</a:t>
            </a:fld>
            <a:endParaRPr lang="el-GR"/>
          </a:p>
        </p:txBody>
      </p:sp>
    </p:spTree>
    <p:extLst>
      <p:ext uri="{BB962C8B-B14F-4D97-AF65-F5344CB8AC3E}">
        <p14:creationId xmlns:p14="http://schemas.microsoft.com/office/powerpoint/2010/main" val="3823924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l-GR" smtClean="0"/>
              <a:t>Στυλ κύριου τίτλου</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Επεξεργασία στυλ υποδείγματος κειμένου</a:t>
            </a:r>
          </a:p>
        </p:txBody>
      </p:sp>
      <p:sp>
        <p:nvSpPr>
          <p:cNvPr id="5" name="Date Placeholder 4"/>
          <p:cNvSpPr>
            <a:spLocks noGrp="1"/>
          </p:cNvSpPr>
          <p:nvPr>
            <p:ph type="dt" sz="half" idx="10"/>
          </p:nvPr>
        </p:nvSpPr>
        <p:spPr/>
        <p:txBody>
          <a:bodyPr/>
          <a:lstStyle/>
          <a:p>
            <a:fld id="{A8149205-72A3-4527-A17F-CB21F1660340}" type="datetimeFigureOut">
              <a:rPr lang="el-GR" smtClean="0"/>
              <a:t>5/11/2025</a:t>
            </a:fld>
            <a:endParaRPr lang="el-GR"/>
          </a:p>
        </p:txBody>
      </p:sp>
      <p:sp>
        <p:nvSpPr>
          <p:cNvPr id="6" name="Footer Placeholder 5"/>
          <p:cNvSpPr>
            <a:spLocks noGrp="1"/>
          </p:cNvSpPr>
          <p:nvPr>
            <p:ph type="ftr" sz="quarter" idx="11"/>
          </p:nvPr>
        </p:nvSpPr>
        <p:spPr/>
        <p:txBody>
          <a:bodyPr/>
          <a:lstStyle/>
          <a:p>
            <a:endParaRPr lang="el-G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D60E7EA-2EBC-4F53-8167-95B00760103C}" type="slidenum">
              <a:rPr lang="el-GR" smtClean="0"/>
              <a:t>‹#›</a:t>
            </a:fld>
            <a:endParaRPr lang="el-GR"/>
          </a:p>
        </p:txBody>
      </p:sp>
    </p:spTree>
    <p:extLst>
      <p:ext uri="{BB962C8B-B14F-4D97-AF65-F5344CB8AC3E}">
        <p14:creationId xmlns:p14="http://schemas.microsoft.com/office/powerpoint/2010/main" val="28935891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Επεξεργασία στυλ υποδείγματος κειμένου</a:t>
            </a:r>
          </a:p>
        </p:txBody>
      </p:sp>
      <p:sp>
        <p:nvSpPr>
          <p:cNvPr id="5" name="Date Placeholder 4"/>
          <p:cNvSpPr>
            <a:spLocks noGrp="1"/>
          </p:cNvSpPr>
          <p:nvPr>
            <p:ph type="dt" sz="half" idx="10"/>
          </p:nvPr>
        </p:nvSpPr>
        <p:spPr/>
        <p:txBody>
          <a:bodyPr/>
          <a:lstStyle/>
          <a:p>
            <a:fld id="{A8149205-72A3-4527-A17F-CB21F1660340}" type="datetimeFigureOut">
              <a:rPr lang="el-GR" smtClean="0"/>
              <a:t>5/11/2025</a:t>
            </a:fld>
            <a:endParaRPr lang="el-GR"/>
          </a:p>
        </p:txBody>
      </p:sp>
      <p:sp>
        <p:nvSpPr>
          <p:cNvPr id="6" name="Footer Placeholder 5"/>
          <p:cNvSpPr>
            <a:spLocks noGrp="1"/>
          </p:cNvSpPr>
          <p:nvPr>
            <p:ph type="ftr" sz="quarter" idx="11"/>
          </p:nvPr>
        </p:nvSpPr>
        <p:spPr/>
        <p:txBody>
          <a:bodyPr/>
          <a:lstStyle/>
          <a:p>
            <a:endParaRPr lang="el-G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D60E7EA-2EBC-4F53-8167-95B00760103C}" type="slidenum">
              <a:rPr lang="el-GR" smtClean="0"/>
              <a:t>‹#›</a:t>
            </a:fld>
            <a:endParaRPr lang="el-GR"/>
          </a:p>
        </p:txBody>
      </p:sp>
    </p:spTree>
    <p:extLst>
      <p:ext uri="{BB962C8B-B14F-4D97-AF65-F5344CB8AC3E}">
        <p14:creationId xmlns:p14="http://schemas.microsoft.com/office/powerpoint/2010/main" val="1416452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Επεξεργασία στυλ υποδείγματος κειμένου</a:t>
            </a:r>
          </a:p>
        </p:txBody>
      </p:sp>
      <p:sp>
        <p:nvSpPr>
          <p:cNvPr id="4" name="Date Placeholder 3"/>
          <p:cNvSpPr>
            <a:spLocks noGrp="1"/>
          </p:cNvSpPr>
          <p:nvPr>
            <p:ph type="dt" sz="half" idx="10"/>
          </p:nvPr>
        </p:nvSpPr>
        <p:spPr/>
        <p:txBody>
          <a:bodyPr/>
          <a:lstStyle/>
          <a:p>
            <a:fld id="{A8149205-72A3-4527-A17F-CB21F1660340}" type="datetimeFigureOut">
              <a:rPr lang="el-GR" smtClean="0"/>
              <a:t>5/11/2025</a:t>
            </a:fld>
            <a:endParaRPr lang="el-GR"/>
          </a:p>
        </p:txBody>
      </p:sp>
      <p:sp>
        <p:nvSpPr>
          <p:cNvPr id="5" name="Footer Placeholder 4"/>
          <p:cNvSpPr>
            <a:spLocks noGrp="1"/>
          </p:cNvSpPr>
          <p:nvPr>
            <p:ph type="ftr" sz="quarter" idx="11"/>
          </p:nvPr>
        </p:nvSpPr>
        <p:spPr/>
        <p:txBody>
          <a:bodyPr/>
          <a:lstStyle/>
          <a:p>
            <a:endParaRPr lang="el-G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D60E7EA-2EBC-4F53-8167-95B00760103C}" type="slidenum">
              <a:rPr lang="el-GR" smtClean="0"/>
              <a:t>‹#›</a:t>
            </a:fld>
            <a:endParaRPr lang="el-GR"/>
          </a:p>
        </p:txBody>
      </p:sp>
    </p:spTree>
    <p:extLst>
      <p:ext uri="{BB962C8B-B14F-4D97-AF65-F5344CB8AC3E}">
        <p14:creationId xmlns:p14="http://schemas.microsoft.com/office/powerpoint/2010/main" val="33844442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l-GR" smtClean="0"/>
              <a:t>Στυλ κύριου τίτλου</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Επεξεργασία στυλ υποδείγματος κειμένου</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Επεξεργασία στυλ υποδείγματος κειμένου</a:t>
            </a:r>
          </a:p>
        </p:txBody>
      </p:sp>
      <p:sp>
        <p:nvSpPr>
          <p:cNvPr id="4" name="Date Placeholder 3"/>
          <p:cNvSpPr>
            <a:spLocks noGrp="1"/>
          </p:cNvSpPr>
          <p:nvPr>
            <p:ph type="dt" sz="half" idx="10"/>
          </p:nvPr>
        </p:nvSpPr>
        <p:spPr/>
        <p:txBody>
          <a:bodyPr/>
          <a:lstStyle/>
          <a:p>
            <a:fld id="{A8149205-72A3-4527-A17F-CB21F1660340}" type="datetimeFigureOut">
              <a:rPr lang="el-GR" smtClean="0"/>
              <a:t>5/11/2025</a:t>
            </a:fld>
            <a:endParaRPr lang="el-GR"/>
          </a:p>
        </p:txBody>
      </p:sp>
      <p:sp>
        <p:nvSpPr>
          <p:cNvPr id="5" name="Footer Placeholder 4"/>
          <p:cNvSpPr>
            <a:spLocks noGrp="1"/>
          </p:cNvSpPr>
          <p:nvPr>
            <p:ph type="ftr" sz="quarter" idx="11"/>
          </p:nvPr>
        </p:nvSpPr>
        <p:spPr/>
        <p:txBody>
          <a:bodyPr/>
          <a:lstStyle/>
          <a:p>
            <a:endParaRPr lang="el-G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D60E7EA-2EBC-4F53-8167-95B00760103C}" type="slidenum">
              <a:rPr lang="el-GR" smtClean="0"/>
              <a:t>‹#›</a:t>
            </a:fld>
            <a:endParaRPr lang="el-G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361250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l-GR" smtClean="0"/>
              <a:t>Στυλ κύριου τίτλου</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smtClean="0"/>
              <a:t>Επεξεργασία στυλ υποδείγματος κειμένου</a:t>
            </a:r>
          </a:p>
        </p:txBody>
      </p:sp>
      <p:sp>
        <p:nvSpPr>
          <p:cNvPr id="5" name="Date Placeholder 4"/>
          <p:cNvSpPr>
            <a:spLocks noGrp="1"/>
          </p:cNvSpPr>
          <p:nvPr>
            <p:ph type="dt" sz="half" idx="10"/>
          </p:nvPr>
        </p:nvSpPr>
        <p:spPr/>
        <p:txBody>
          <a:bodyPr/>
          <a:lstStyle/>
          <a:p>
            <a:fld id="{A8149205-72A3-4527-A17F-CB21F1660340}" type="datetimeFigureOut">
              <a:rPr lang="el-GR" smtClean="0"/>
              <a:t>5/11/2025</a:t>
            </a:fld>
            <a:endParaRPr lang="el-GR"/>
          </a:p>
        </p:txBody>
      </p:sp>
      <p:sp>
        <p:nvSpPr>
          <p:cNvPr id="6" name="Footer Placeholder 5"/>
          <p:cNvSpPr>
            <a:spLocks noGrp="1"/>
          </p:cNvSpPr>
          <p:nvPr>
            <p:ph type="ftr" sz="quarter" idx="11"/>
          </p:nvPr>
        </p:nvSpPr>
        <p:spPr/>
        <p:txBody>
          <a:bodyPr/>
          <a:lstStyle/>
          <a:p>
            <a:endParaRPr lang="el-G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D60E7EA-2EBC-4F53-8167-95B00760103C}" type="slidenum">
              <a:rPr lang="el-GR" smtClean="0"/>
              <a:t>‹#›</a:t>
            </a:fld>
            <a:endParaRPr lang="el-GR"/>
          </a:p>
        </p:txBody>
      </p:sp>
    </p:spTree>
    <p:extLst>
      <p:ext uri="{BB962C8B-B14F-4D97-AF65-F5344CB8AC3E}">
        <p14:creationId xmlns:p14="http://schemas.microsoft.com/office/powerpoint/2010/main" val="22438527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l-GR" smtClean="0"/>
              <a:t>Στυλ κύριου τίτλου</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Επεξεργασία στυλ υποδείγματος κειμένου</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smtClean="0"/>
              <a:t>Επεξεργασία στυλ υποδείγματος κειμένου</a:t>
            </a:r>
          </a:p>
        </p:txBody>
      </p:sp>
      <p:sp>
        <p:nvSpPr>
          <p:cNvPr id="5" name="Date Placeholder 4"/>
          <p:cNvSpPr>
            <a:spLocks noGrp="1"/>
          </p:cNvSpPr>
          <p:nvPr>
            <p:ph type="dt" sz="half" idx="10"/>
          </p:nvPr>
        </p:nvSpPr>
        <p:spPr/>
        <p:txBody>
          <a:bodyPr/>
          <a:lstStyle/>
          <a:p>
            <a:fld id="{A8149205-72A3-4527-A17F-CB21F1660340}" type="datetimeFigureOut">
              <a:rPr lang="el-GR" smtClean="0"/>
              <a:t>5/11/2025</a:t>
            </a:fld>
            <a:endParaRPr lang="el-GR"/>
          </a:p>
        </p:txBody>
      </p:sp>
      <p:sp>
        <p:nvSpPr>
          <p:cNvPr id="6" name="Footer Placeholder 5"/>
          <p:cNvSpPr>
            <a:spLocks noGrp="1"/>
          </p:cNvSpPr>
          <p:nvPr>
            <p:ph type="ftr" sz="quarter" idx="11"/>
          </p:nvPr>
        </p:nvSpPr>
        <p:spPr/>
        <p:txBody>
          <a:bodyPr/>
          <a:lstStyle/>
          <a:p>
            <a:endParaRPr lang="el-G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D60E7EA-2EBC-4F53-8167-95B00760103C}" type="slidenum">
              <a:rPr lang="el-GR" smtClean="0"/>
              <a:t>‹#›</a:t>
            </a:fld>
            <a:endParaRPr lang="el-G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389258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l-GR" smtClean="0"/>
              <a:t>Στυλ κύριου τίτλου</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Επεξεργασία στυλ υποδείγματος κειμένου</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smtClean="0"/>
              <a:t>Επεξεργασία στυλ υποδείγματος κειμένου</a:t>
            </a:r>
          </a:p>
        </p:txBody>
      </p:sp>
      <p:sp>
        <p:nvSpPr>
          <p:cNvPr id="5" name="Date Placeholder 4"/>
          <p:cNvSpPr>
            <a:spLocks noGrp="1"/>
          </p:cNvSpPr>
          <p:nvPr>
            <p:ph type="dt" sz="half" idx="10"/>
          </p:nvPr>
        </p:nvSpPr>
        <p:spPr/>
        <p:txBody>
          <a:bodyPr/>
          <a:lstStyle/>
          <a:p>
            <a:fld id="{A8149205-72A3-4527-A17F-CB21F1660340}" type="datetimeFigureOut">
              <a:rPr lang="el-GR" smtClean="0"/>
              <a:t>5/11/2025</a:t>
            </a:fld>
            <a:endParaRPr lang="el-GR"/>
          </a:p>
        </p:txBody>
      </p:sp>
      <p:sp>
        <p:nvSpPr>
          <p:cNvPr id="6" name="Footer Placeholder 5"/>
          <p:cNvSpPr>
            <a:spLocks noGrp="1"/>
          </p:cNvSpPr>
          <p:nvPr>
            <p:ph type="ftr" sz="quarter" idx="11"/>
          </p:nvPr>
        </p:nvSpPr>
        <p:spPr/>
        <p:txBody>
          <a:bodyPr/>
          <a:lstStyle/>
          <a:p>
            <a:endParaRPr lang="el-G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D60E7EA-2EBC-4F53-8167-95B00760103C}" type="slidenum">
              <a:rPr lang="el-GR" smtClean="0"/>
              <a:t>‹#›</a:t>
            </a:fld>
            <a:endParaRPr lang="el-GR"/>
          </a:p>
        </p:txBody>
      </p:sp>
    </p:spTree>
    <p:extLst>
      <p:ext uri="{BB962C8B-B14F-4D97-AF65-F5344CB8AC3E}">
        <p14:creationId xmlns:p14="http://schemas.microsoft.com/office/powerpoint/2010/main" val="14327420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Vertical Text Placeholder 2"/>
          <p:cNvSpPr>
            <a:spLocks noGrp="1"/>
          </p:cNvSpPr>
          <p:nvPr>
            <p:ph type="body" orient="vert" idx="1"/>
          </p:nvPr>
        </p:nvSpPr>
        <p:spPr/>
        <p:txBody>
          <a:bodyPr vert="eaVert" anchor="t"/>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A8149205-72A3-4527-A17F-CB21F1660340}" type="datetimeFigureOut">
              <a:rPr lang="el-GR" smtClean="0"/>
              <a:t>5/11/2025</a:t>
            </a:fld>
            <a:endParaRPr lang="el-GR"/>
          </a:p>
        </p:txBody>
      </p:sp>
      <p:sp>
        <p:nvSpPr>
          <p:cNvPr id="5" name="Footer Placeholder 4"/>
          <p:cNvSpPr>
            <a:spLocks noGrp="1"/>
          </p:cNvSpPr>
          <p:nvPr>
            <p:ph type="ftr" sz="quarter" idx="11"/>
          </p:nvPr>
        </p:nvSpPr>
        <p:spPr/>
        <p:txBody>
          <a:bodyPr/>
          <a:lstStyle/>
          <a:p>
            <a:endParaRPr lang="el-G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D60E7EA-2EBC-4F53-8167-95B00760103C}" type="slidenum">
              <a:rPr lang="el-GR" smtClean="0"/>
              <a:t>‹#›</a:t>
            </a:fld>
            <a:endParaRPr lang="el-GR"/>
          </a:p>
        </p:txBody>
      </p:sp>
    </p:spTree>
    <p:extLst>
      <p:ext uri="{BB962C8B-B14F-4D97-AF65-F5344CB8AC3E}">
        <p14:creationId xmlns:p14="http://schemas.microsoft.com/office/powerpoint/2010/main" val="24132204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A8149205-72A3-4527-A17F-CB21F1660340}" type="datetimeFigureOut">
              <a:rPr lang="el-GR" smtClean="0"/>
              <a:t>5/11/2025</a:t>
            </a:fld>
            <a:endParaRPr lang="el-GR"/>
          </a:p>
        </p:txBody>
      </p:sp>
      <p:sp>
        <p:nvSpPr>
          <p:cNvPr id="5" name="Footer Placeholder 4"/>
          <p:cNvSpPr>
            <a:spLocks noGrp="1"/>
          </p:cNvSpPr>
          <p:nvPr>
            <p:ph type="ftr" sz="quarter" idx="11"/>
          </p:nvPr>
        </p:nvSpPr>
        <p:spPr/>
        <p:txBody>
          <a:bodyPr/>
          <a:lstStyle/>
          <a:p>
            <a:endParaRPr lang="el-G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D60E7EA-2EBC-4F53-8167-95B00760103C}" type="slidenum">
              <a:rPr lang="el-GR" smtClean="0"/>
              <a:t>‹#›</a:t>
            </a:fld>
            <a:endParaRPr lang="el-GR"/>
          </a:p>
        </p:txBody>
      </p:sp>
    </p:spTree>
    <p:extLst>
      <p:ext uri="{BB962C8B-B14F-4D97-AF65-F5344CB8AC3E}">
        <p14:creationId xmlns:p14="http://schemas.microsoft.com/office/powerpoint/2010/main" val="3434703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l-GR" smtClean="0"/>
              <a:t>Στυλ κύριου τίτλου</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A8149205-72A3-4527-A17F-CB21F1660340}" type="datetimeFigureOut">
              <a:rPr lang="el-GR" smtClean="0"/>
              <a:t>5/11/2025</a:t>
            </a:fld>
            <a:endParaRPr lang="el-G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l-G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2D60E7EA-2EBC-4F53-8167-95B00760103C}" type="slidenum">
              <a:rPr lang="el-GR" smtClean="0"/>
              <a:t>‹#›</a:t>
            </a:fld>
            <a:endParaRPr lang="el-GR"/>
          </a:p>
        </p:txBody>
      </p:sp>
    </p:spTree>
    <p:extLst>
      <p:ext uri="{BB962C8B-B14F-4D97-AF65-F5344CB8AC3E}">
        <p14:creationId xmlns:p14="http://schemas.microsoft.com/office/powerpoint/2010/main" val="3808473421"/>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gif"/></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p:txBody>
          <a:bodyPr>
            <a:noAutofit/>
          </a:bodyPr>
          <a:lstStyle/>
          <a:p>
            <a:r>
              <a:rPr lang="el-GR" sz="2800" b="1" dirty="0" smtClean="0"/>
              <a:t>11</a:t>
            </a:r>
            <a:r>
              <a:rPr lang="el-GR" sz="2800" b="1" baseline="30000" dirty="0" smtClean="0"/>
              <a:t>Ο</a:t>
            </a:r>
            <a:r>
              <a:rPr lang="el-GR" sz="2800" b="1" dirty="0" smtClean="0"/>
              <a:t> Δημοτικό Σχολείο Ηλιούπολης</a:t>
            </a:r>
            <a:r>
              <a:rPr lang="el-GR" sz="2800" dirty="0" smtClean="0"/>
              <a:t/>
            </a:r>
            <a:br>
              <a:rPr lang="el-GR" sz="2800" dirty="0" smtClean="0"/>
            </a:br>
            <a:r>
              <a:rPr lang="el-GR" sz="2800" dirty="0" smtClean="0"/>
              <a:t>Επιμορφωτικό Σεμινάριο για τους γονείς της Ε’ Τάξης</a:t>
            </a:r>
            <a:r>
              <a:rPr lang="en-US" sz="2800" dirty="0" smtClean="0"/>
              <a:t/>
            </a:r>
            <a:br>
              <a:rPr lang="en-US" sz="2800" dirty="0" smtClean="0"/>
            </a:br>
            <a:r>
              <a:rPr lang="en-US" sz="2800" dirty="0"/>
              <a:t/>
            </a:r>
            <a:br>
              <a:rPr lang="en-US" sz="2800" dirty="0"/>
            </a:br>
            <a:r>
              <a:rPr lang="en-US" sz="2800" dirty="0" smtClean="0"/>
              <a:t/>
            </a:r>
            <a:br>
              <a:rPr lang="en-US" sz="2800" dirty="0" smtClean="0"/>
            </a:br>
            <a:r>
              <a:rPr lang="el-GR" sz="2800" dirty="0" smtClean="0"/>
              <a:t/>
            </a:r>
            <a:br>
              <a:rPr lang="el-GR" sz="2800" dirty="0" smtClean="0"/>
            </a:br>
            <a:r>
              <a:rPr lang="el-GR" sz="2800" b="1" dirty="0" smtClean="0"/>
              <a:t>Θέμα</a:t>
            </a:r>
            <a:r>
              <a:rPr lang="en-US" sz="2800" b="1" dirty="0" smtClean="0"/>
              <a:t>:</a:t>
            </a:r>
            <a:r>
              <a:rPr lang="en-US" sz="2800" dirty="0" smtClean="0"/>
              <a:t> </a:t>
            </a:r>
            <a:r>
              <a:rPr lang="el-GR" sz="2800" b="1" dirty="0" smtClean="0"/>
              <a:t>Ανάπτυξη συναισθηματικής νοημοσύνης και διαχείριση συναισθημάτων.</a:t>
            </a:r>
            <a:r>
              <a:rPr lang="el-GR" sz="2800" dirty="0" smtClean="0"/>
              <a:t/>
            </a:r>
            <a:br>
              <a:rPr lang="el-GR" sz="2800" dirty="0" smtClean="0"/>
            </a:br>
            <a:r>
              <a:rPr lang="el-GR" sz="2800" dirty="0" smtClean="0"/>
              <a:t> Πώς μαθαίνουμε στα παιδιά να αναγνωρίζουν, να εκφράζουν και να διαχειρίζονται τα συναισθήματά τους</a:t>
            </a:r>
            <a:r>
              <a:rPr lang="en-US" sz="2800" dirty="0" smtClean="0"/>
              <a:t>.</a:t>
            </a:r>
            <a:endParaRPr lang="el-GR" sz="2800" dirty="0"/>
          </a:p>
        </p:txBody>
      </p:sp>
      <p:sp>
        <p:nvSpPr>
          <p:cNvPr id="3" name="Υπότιτλος 2"/>
          <p:cNvSpPr>
            <a:spLocks noGrp="1"/>
          </p:cNvSpPr>
          <p:nvPr>
            <p:ph type="subTitle" idx="1"/>
          </p:nvPr>
        </p:nvSpPr>
        <p:spPr/>
        <p:txBody>
          <a:bodyPr>
            <a:normAutofit lnSpcReduction="10000"/>
          </a:bodyPr>
          <a:lstStyle/>
          <a:p>
            <a:endParaRPr lang="en-US" dirty="0" smtClean="0"/>
          </a:p>
          <a:p>
            <a:endParaRPr lang="en-US" dirty="0"/>
          </a:p>
          <a:p>
            <a:r>
              <a:rPr lang="el-GR" dirty="0" smtClean="0"/>
              <a:t>ΕΙΣΗΓΗΤΡΙΑ</a:t>
            </a:r>
            <a:r>
              <a:rPr lang="en-US" dirty="0" smtClean="0"/>
              <a:t>: </a:t>
            </a:r>
            <a:r>
              <a:rPr lang="el-GR" dirty="0" smtClean="0"/>
              <a:t>ΓΕΡΟΒΑΣΙΛΗ ΕΛΕΝΗ, ΨΥΧΟΛΟΓΟΣ Α.Π.Θ.</a:t>
            </a:r>
            <a:endParaRPr lang="el-GR" dirty="0"/>
          </a:p>
        </p:txBody>
      </p:sp>
      <p:pic>
        <p:nvPicPr>
          <p:cNvPr id="5" name="Εικόνα 4" descr="Free Images : healthy lifestyle, eating healthy, fruits and vegetables ..."/>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75086" y="967154"/>
            <a:ext cx="2496152" cy="1626577"/>
          </a:xfrm>
          <a:prstGeom prst="rect">
            <a:avLst/>
          </a:prstGeom>
        </p:spPr>
      </p:pic>
    </p:spTree>
    <p:extLst>
      <p:ext uri="{BB962C8B-B14F-4D97-AF65-F5344CB8AC3E}">
        <p14:creationId xmlns:p14="http://schemas.microsoft.com/office/powerpoint/2010/main" val="8407882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Τι είναι η Συναισθηματική Νοημοσύνη (ΣΝ)</a:t>
            </a:r>
            <a:endParaRPr lang="el-GR" dirty="0"/>
          </a:p>
        </p:txBody>
      </p:sp>
      <p:sp>
        <p:nvSpPr>
          <p:cNvPr id="3" name="Θέση περιεχομένου 2"/>
          <p:cNvSpPr>
            <a:spLocks noGrp="1"/>
          </p:cNvSpPr>
          <p:nvPr>
            <p:ph idx="1"/>
          </p:nvPr>
        </p:nvSpPr>
        <p:spPr/>
        <p:txBody>
          <a:bodyPr>
            <a:normAutofit fontScale="92500" lnSpcReduction="10000"/>
          </a:bodyPr>
          <a:lstStyle/>
          <a:p>
            <a:r>
              <a:rPr lang="el-GR" dirty="0" smtClean="0"/>
              <a:t>Ικανότητα να αναγνωρίζουμε, να κατανοούμε και να διαχειριζόμαστε τα συναισθήματα – δικά μας και των άλλων.</a:t>
            </a:r>
          </a:p>
          <a:p>
            <a:r>
              <a:rPr lang="el-GR" dirty="0" smtClean="0"/>
              <a:t>Δεν αφορά μόνο το “πόσο έξυπνος είμαι”, αλλά </a:t>
            </a:r>
            <a:r>
              <a:rPr lang="el-GR" b="1" dirty="0" smtClean="0"/>
              <a:t>το πώς συνδέομαι</a:t>
            </a:r>
            <a:r>
              <a:rPr lang="el-GR" dirty="0" smtClean="0"/>
              <a:t> με τον εαυτό μου και τους ανθρώπους γύρω μου.</a:t>
            </a:r>
          </a:p>
          <a:p>
            <a:pPr marL="0" indent="0">
              <a:buNone/>
            </a:pPr>
            <a:r>
              <a:rPr lang="el-GR" dirty="0" smtClean="0"/>
              <a:t>(</a:t>
            </a:r>
            <a:r>
              <a:rPr lang="el-GR" dirty="0" err="1" smtClean="0"/>
              <a:t>Goleman</a:t>
            </a:r>
            <a:r>
              <a:rPr lang="el-GR" dirty="0" smtClean="0"/>
              <a:t>, </a:t>
            </a:r>
            <a:r>
              <a:rPr lang="el-GR" dirty="0" err="1" smtClean="0"/>
              <a:t>Mayer</a:t>
            </a:r>
            <a:r>
              <a:rPr lang="el-GR" dirty="0" smtClean="0"/>
              <a:t> &amp; </a:t>
            </a:r>
            <a:r>
              <a:rPr lang="el-GR" dirty="0" err="1" smtClean="0"/>
              <a:t>Salovey</a:t>
            </a:r>
            <a:r>
              <a:rPr lang="el-GR" dirty="0" smtClean="0"/>
              <a:t>)</a:t>
            </a:r>
          </a:p>
          <a:p>
            <a:r>
              <a:rPr lang="el-GR" b="1" dirty="0" smtClean="0"/>
              <a:t>Οι 5 βασικοί πυλώνες της ΣΝ:</a:t>
            </a:r>
            <a:endParaRPr lang="el-GR" dirty="0" smtClean="0"/>
          </a:p>
          <a:p>
            <a:pPr marL="0" indent="0">
              <a:buNone/>
            </a:pPr>
            <a:r>
              <a:rPr lang="el-GR" b="1" dirty="0" smtClean="0"/>
              <a:t>Αυτογνωσία:</a:t>
            </a:r>
            <a:r>
              <a:rPr lang="el-GR" dirty="0" smtClean="0"/>
              <a:t> αναγνωρίζω τι νιώθω και γιατί</a:t>
            </a:r>
          </a:p>
          <a:p>
            <a:pPr marL="0" indent="0">
              <a:buNone/>
            </a:pPr>
            <a:r>
              <a:rPr lang="el-GR" b="1" dirty="0" smtClean="0"/>
              <a:t>Αυτορρύθμιση:</a:t>
            </a:r>
            <a:r>
              <a:rPr lang="el-GR" dirty="0" smtClean="0"/>
              <a:t> διαχειρίζομαι τα συναισθήματά μου χωρίς να “με πνίγουν”</a:t>
            </a:r>
          </a:p>
          <a:p>
            <a:pPr marL="0" indent="0">
              <a:buNone/>
            </a:pPr>
            <a:r>
              <a:rPr lang="el-GR" b="1" dirty="0" smtClean="0"/>
              <a:t>Κίνητρα:</a:t>
            </a:r>
            <a:r>
              <a:rPr lang="el-GR" dirty="0" smtClean="0"/>
              <a:t> κρατώ την επιμονή μου, ακόμη και στις δυσκολίες</a:t>
            </a:r>
          </a:p>
          <a:p>
            <a:pPr marL="0" indent="0">
              <a:buNone/>
            </a:pPr>
            <a:r>
              <a:rPr lang="el-GR" b="1" dirty="0" err="1" smtClean="0"/>
              <a:t>Ενσυναίσθηση</a:t>
            </a:r>
            <a:r>
              <a:rPr lang="el-GR" b="1" dirty="0" smtClean="0"/>
              <a:t>:</a:t>
            </a:r>
            <a:r>
              <a:rPr lang="el-GR" dirty="0" smtClean="0"/>
              <a:t> κατανοώ πώς νιώθει ο άλλος</a:t>
            </a:r>
          </a:p>
          <a:p>
            <a:pPr marL="0" indent="0">
              <a:buNone/>
            </a:pPr>
            <a:r>
              <a:rPr lang="el-GR" b="1" dirty="0" smtClean="0"/>
              <a:t>Κοινωνικές δεξιότητες:</a:t>
            </a:r>
            <a:r>
              <a:rPr lang="el-GR" dirty="0" smtClean="0"/>
              <a:t> επικοινωνώ, συνεργάζομαι, λύνω συγκρούσεις</a:t>
            </a:r>
          </a:p>
          <a:p>
            <a:endParaRPr lang="el-GR" dirty="0"/>
          </a:p>
        </p:txBody>
      </p:sp>
    </p:spTree>
    <p:extLst>
      <p:ext uri="{BB962C8B-B14F-4D97-AF65-F5344CB8AC3E}">
        <p14:creationId xmlns:p14="http://schemas.microsoft.com/office/powerpoint/2010/main" val="18546184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Συναισθηματική Νοημοσύνη</a:t>
            </a:r>
            <a:endParaRPr lang="el-GR" dirty="0"/>
          </a:p>
        </p:txBody>
      </p:sp>
      <p:sp>
        <p:nvSpPr>
          <p:cNvPr id="3" name="Θέση περιεχομένου 2"/>
          <p:cNvSpPr>
            <a:spLocks noGrp="1"/>
          </p:cNvSpPr>
          <p:nvPr>
            <p:ph idx="1"/>
          </p:nvPr>
        </p:nvSpPr>
        <p:spPr/>
        <p:txBody>
          <a:bodyPr>
            <a:normAutofit/>
          </a:bodyPr>
          <a:lstStyle/>
          <a:p>
            <a:r>
              <a:rPr lang="el-GR" dirty="0" smtClean="0"/>
              <a:t>Όταν μιλάμε για Συναισθηματική Νοημοσύνη, εννοούμε την ικανότητα να αναγνωρίζουμε τα συναισθήματα μέσα μας και γύρω μας — να μπορούμε να τα ονομάσουμε, να τα κατανοήσουμε και να τα εκφράσουμε με τρόπο που μας βοηθά, αντί να μας μπλοκάρει.</a:t>
            </a:r>
          </a:p>
          <a:p>
            <a:r>
              <a:rPr lang="el-GR" dirty="0" smtClean="0"/>
              <a:t>Οι πρώτοι που μίλησαν επιστημονικά για αυτό ήταν οι </a:t>
            </a:r>
            <a:r>
              <a:rPr lang="el-GR" dirty="0" err="1" smtClean="0"/>
              <a:t>Mayer</a:t>
            </a:r>
            <a:r>
              <a:rPr lang="el-GR" dirty="0" smtClean="0"/>
              <a:t> και </a:t>
            </a:r>
            <a:r>
              <a:rPr lang="el-GR" dirty="0" err="1" smtClean="0"/>
              <a:t>Salovey</a:t>
            </a:r>
            <a:r>
              <a:rPr lang="el-GR" dirty="0" smtClean="0"/>
              <a:t>, ενώ ο </a:t>
            </a:r>
            <a:r>
              <a:rPr lang="el-GR" dirty="0" err="1" smtClean="0"/>
              <a:t>Daniel</a:t>
            </a:r>
            <a:r>
              <a:rPr lang="el-GR" dirty="0" smtClean="0"/>
              <a:t> </a:t>
            </a:r>
            <a:r>
              <a:rPr lang="el-GR" dirty="0" err="1" smtClean="0"/>
              <a:t>Goleman</a:t>
            </a:r>
            <a:r>
              <a:rPr lang="el-GR" dirty="0" smtClean="0"/>
              <a:t> το έκανε γνωστό παγκοσμίως.</a:t>
            </a:r>
          </a:p>
          <a:p>
            <a:r>
              <a:rPr lang="el-GR" dirty="0" smtClean="0"/>
              <a:t>Η ΣΝ, λοιπόν, δεν έχει να κάνει με το “πόσο έξυπνο” είναι ένα παιδί στα μαθηματικά ή στη γλώσσα, αλλά με το πώς διαχειρίζεται τη χαρά, τη λύπη, το θυμό ή την απογοήτευση.</a:t>
            </a:r>
          </a:p>
          <a:p>
            <a:pPr marL="0" indent="0">
              <a:buNone/>
            </a:pPr>
            <a:endParaRPr lang="el-GR" dirty="0"/>
          </a:p>
        </p:txBody>
      </p:sp>
    </p:spTree>
    <p:extLst>
      <p:ext uri="{BB962C8B-B14F-4D97-AF65-F5344CB8AC3E}">
        <p14:creationId xmlns:p14="http://schemas.microsoft.com/office/powerpoint/2010/main" val="20612193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Συναισθηματική Νοημοσύνη</a:t>
            </a:r>
            <a:endParaRPr lang="el-GR" dirty="0"/>
          </a:p>
        </p:txBody>
      </p:sp>
      <p:sp>
        <p:nvSpPr>
          <p:cNvPr id="3" name="Θέση περιεχομένου 2"/>
          <p:cNvSpPr>
            <a:spLocks noGrp="1"/>
          </p:cNvSpPr>
          <p:nvPr>
            <p:ph idx="1"/>
          </p:nvPr>
        </p:nvSpPr>
        <p:spPr/>
        <p:txBody>
          <a:bodyPr>
            <a:normAutofit/>
          </a:bodyPr>
          <a:lstStyle/>
          <a:p>
            <a:r>
              <a:rPr lang="el-GR" dirty="0" smtClean="0"/>
              <a:t>Έχει πέντε βασικούς πυλώνες:</a:t>
            </a:r>
          </a:p>
          <a:p>
            <a:r>
              <a:rPr lang="el-GR" b="1" dirty="0" smtClean="0"/>
              <a:t>Αυτογνωσία:</a:t>
            </a:r>
            <a:r>
              <a:rPr lang="el-GR" dirty="0" smtClean="0"/>
              <a:t> Να ξέρω τι νιώθω, όπως λέει κι ένα παιδί “νιώθω θυμό, όχι απλώς ότι κάτι με ενοχλεί”.</a:t>
            </a:r>
          </a:p>
          <a:p>
            <a:r>
              <a:rPr lang="el-GR" b="1" dirty="0" smtClean="0"/>
              <a:t>Αυτορρύθμιση:</a:t>
            </a:r>
            <a:r>
              <a:rPr lang="el-GR" dirty="0" smtClean="0"/>
              <a:t> Να μπορώ να ηρεμήσω όταν θυμώνω, να πάρω ανάσα πριν μιλήσω.</a:t>
            </a:r>
          </a:p>
          <a:p>
            <a:r>
              <a:rPr lang="el-GR" b="1" dirty="0" smtClean="0"/>
              <a:t>Κίνητρα:</a:t>
            </a:r>
            <a:r>
              <a:rPr lang="el-GR" dirty="0" smtClean="0"/>
              <a:t> Να έχω θέληση να προσπαθήσω ξανά μετά από αποτυχία.</a:t>
            </a:r>
          </a:p>
          <a:p>
            <a:r>
              <a:rPr lang="el-GR" b="1" dirty="0" err="1" smtClean="0"/>
              <a:t>Ενσυναίσθηση</a:t>
            </a:r>
            <a:r>
              <a:rPr lang="el-GR" b="1" dirty="0" smtClean="0"/>
              <a:t>:</a:t>
            </a:r>
            <a:r>
              <a:rPr lang="el-GR" dirty="0" smtClean="0"/>
              <a:t> Να καταλαβαίνω και τα συναισθήματα του άλλου, π.χ. “ο φίλος μου στενοχωρήθηκε που δεν τον διάλεξα στην ομάδα”.</a:t>
            </a:r>
          </a:p>
          <a:p>
            <a:r>
              <a:rPr lang="el-GR" b="1" dirty="0" smtClean="0"/>
              <a:t>Κοινωνικές δεξιότητες:</a:t>
            </a:r>
            <a:r>
              <a:rPr lang="el-GR" dirty="0" smtClean="0"/>
              <a:t> Να μπορώ να επικοινωνώ, να συνεργάζομαι, να λύνω διαφορές.</a:t>
            </a:r>
          </a:p>
          <a:p>
            <a:endParaRPr lang="el-GR" dirty="0"/>
          </a:p>
        </p:txBody>
      </p:sp>
    </p:spTree>
    <p:extLst>
      <p:ext uri="{BB962C8B-B14F-4D97-AF65-F5344CB8AC3E}">
        <p14:creationId xmlns:p14="http://schemas.microsoft.com/office/powerpoint/2010/main" val="33963245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Γιατί είναι σημαντική η ΣΝ στα παιδιά</a:t>
            </a:r>
            <a:endParaRPr lang="el-GR" dirty="0"/>
          </a:p>
        </p:txBody>
      </p:sp>
      <p:sp>
        <p:nvSpPr>
          <p:cNvPr id="4" name="Rectangle 1"/>
          <p:cNvSpPr>
            <a:spLocks noGrp="1" noChangeArrowheads="1"/>
          </p:cNvSpPr>
          <p:nvPr>
            <p:ph idx="1"/>
          </p:nvPr>
        </p:nvSpPr>
        <p:spPr bwMode="auto">
          <a:xfrm>
            <a:off x="838200" y="2293134"/>
            <a:ext cx="10357066"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l-GR" altLang="el-GR"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Βοηθά τα παιδιά να προσαρμόζονται καλύτερα στο σχολείο και στις σχέσεις τους</a:t>
            </a:r>
          </a:p>
          <a:p>
            <a:pPr marL="0" marR="0" lvl="0" indent="0" algn="l" defTabSz="914400" rtl="0" eaLnBrk="0" fontAlgn="base" latinLnBrk="0" hangingPunct="0">
              <a:lnSpc>
                <a:spcPct val="100000"/>
              </a:lnSpc>
              <a:spcBef>
                <a:spcPct val="0"/>
              </a:spcBef>
              <a:spcAft>
                <a:spcPct val="0"/>
              </a:spcAft>
              <a:buClrTx/>
              <a:buSzTx/>
              <a:buFontTx/>
              <a:buChar char="•"/>
              <a:tabLst/>
            </a:pPr>
            <a:endParaRPr lang="el-GR" altLang="el-GR" sz="2400" dirty="0">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l-GR" altLang="el-GR"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Προβλέπει κοινωνική επιτυχία, συνεργασία και υπευθυνότητα</a:t>
            </a:r>
          </a:p>
          <a:p>
            <a:pPr marL="0" marR="0" lvl="0" indent="0" algn="l" defTabSz="914400" rtl="0" eaLnBrk="0" fontAlgn="base" latinLnBrk="0" hangingPunct="0">
              <a:lnSpc>
                <a:spcPct val="100000"/>
              </a:lnSpc>
              <a:spcBef>
                <a:spcPct val="0"/>
              </a:spcBef>
              <a:spcAft>
                <a:spcPct val="0"/>
              </a:spcAft>
              <a:buClrTx/>
              <a:buSzTx/>
              <a:buFontTx/>
              <a:buChar char="•"/>
              <a:tabLst/>
            </a:pPr>
            <a:endParaRPr lang="el-GR" altLang="el-GR" sz="2400" dirty="0">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l-GR" altLang="el-GR"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Συνδέεται με  την</a:t>
            </a:r>
            <a:r>
              <a:rPr kumimoji="0" lang="el-GR" altLang="el-GR" sz="2400" b="0" i="0" u="none" strike="noStrike" cap="none" normalizeH="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el-GR" altLang="el-GR"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ψυχική ανθεκτικότητα και </a:t>
            </a:r>
            <a:r>
              <a:rPr kumimoji="0" lang="el-GR" altLang="el-GR"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το</a:t>
            </a:r>
            <a:r>
              <a:rPr kumimoji="0" lang="el-GR" altLang="el-GR" sz="2400" b="0" i="0" u="none" strike="noStrike" cap="none" normalizeH="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el-GR" altLang="el-GR"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μειωμένο </a:t>
            </a:r>
            <a:r>
              <a:rPr kumimoji="0" lang="el-GR" altLang="el-GR"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άγχος</a:t>
            </a:r>
          </a:p>
          <a:p>
            <a:pPr marL="0" marR="0" lvl="0" indent="0" algn="l" defTabSz="914400" rtl="0" eaLnBrk="0" fontAlgn="base" latinLnBrk="0" hangingPunct="0">
              <a:lnSpc>
                <a:spcPct val="100000"/>
              </a:lnSpc>
              <a:spcBef>
                <a:spcPct val="0"/>
              </a:spcBef>
              <a:spcAft>
                <a:spcPct val="0"/>
              </a:spcAft>
              <a:buClrTx/>
              <a:buSzTx/>
              <a:buFontTx/>
              <a:buChar char="•"/>
              <a:tabLst/>
            </a:pPr>
            <a:endParaRPr lang="el-GR" altLang="el-GR" sz="2400" dirty="0">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el-GR" altLang="el-GR"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Παράδειγμα: παιδί που μαθαίνει να ηρεμεί πριν απαντήσει θυμωμένα</a:t>
            </a:r>
          </a:p>
        </p:txBody>
      </p:sp>
    </p:spTree>
    <p:extLst>
      <p:ext uri="{BB962C8B-B14F-4D97-AF65-F5344CB8AC3E}">
        <p14:creationId xmlns:p14="http://schemas.microsoft.com/office/powerpoint/2010/main" val="27327144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Γιατί είναι σημαντική η ΣΝ στα </a:t>
            </a:r>
            <a:r>
              <a:rPr lang="el-GR" dirty="0" err="1" smtClean="0"/>
              <a:t>παδιά</a:t>
            </a:r>
            <a:endParaRPr lang="el-GR" dirty="0"/>
          </a:p>
        </p:txBody>
      </p:sp>
      <p:sp>
        <p:nvSpPr>
          <p:cNvPr id="3" name="Θέση περιεχομένου 2"/>
          <p:cNvSpPr>
            <a:spLocks noGrp="1"/>
          </p:cNvSpPr>
          <p:nvPr>
            <p:ph idx="1"/>
          </p:nvPr>
        </p:nvSpPr>
        <p:spPr/>
        <p:txBody>
          <a:bodyPr>
            <a:normAutofit fontScale="85000" lnSpcReduction="10000"/>
          </a:bodyPr>
          <a:lstStyle/>
          <a:p>
            <a:r>
              <a:rPr lang="el-GR" dirty="0" smtClean="0"/>
              <a:t>Η Συναισθηματική Νοημοσύνη είναι κάτι σαν τον “εσωτερικό μας οδηγό”.</a:t>
            </a:r>
            <a:br>
              <a:rPr lang="el-GR" dirty="0" smtClean="0"/>
            </a:br>
            <a:r>
              <a:rPr lang="el-GR" dirty="0" smtClean="0"/>
              <a:t>Τα παιδιά που μαθαίνουν να αναγνωρίζουν και να διαχειρίζονται τα συναισθήματά τους δεν είναι απλώς πιο “ήρεμα” – είναι και πιο ικανά  στο να προσαρμόζονται στις δυσκολίες της ζωής.</a:t>
            </a:r>
          </a:p>
          <a:p>
            <a:r>
              <a:rPr lang="el-GR" dirty="0" smtClean="0"/>
              <a:t>Έρευνες δείχνουν ότι η ΣΝ προβλέπει καλύτερη </a:t>
            </a:r>
            <a:r>
              <a:rPr lang="el-GR" b="1" dirty="0" smtClean="0"/>
              <a:t>σχολική επίδοση</a:t>
            </a:r>
            <a:r>
              <a:rPr lang="el-GR" dirty="0" smtClean="0"/>
              <a:t>, γιατί το παιδί μπορεί να συγκεντρωθεί, να συνεργαστεί, να διαχειριστεί την απογοήτευση και να ζητήσει βοήθεια όταν τη χρειάζεται.</a:t>
            </a:r>
          </a:p>
          <a:p>
            <a:r>
              <a:rPr lang="el-GR" dirty="0" smtClean="0"/>
              <a:t>Παράλληλα, η ΣΝ συνδέεται με </a:t>
            </a:r>
            <a:r>
              <a:rPr lang="el-GR" b="1" dirty="0" smtClean="0"/>
              <a:t>ψυχική ανθεκτικότητα</a:t>
            </a:r>
            <a:r>
              <a:rPr lang="el-GR" dirty="0" smtClean="0"/>
              <a:t> — δηλαδή την ικανότητα να “σηκώνεσαι” μετά από μια δυσάρεστη εμπειρία, όπως μια αποτυχία ή έναν καβγά.</a:t>
            </a:r>
          </a:p>
          <a:p>
            <a:r>
              <a:rPr lang="el-GR" dirty="0" smtClean="0"/>
              <a:t>Για παράδειγμα, φανταστείτε ένα παιδί που θυμώνει επειδή κάποιος το πείραξε.</a:t>
            </a:r>
            <a:br>
              <a:rPr lang="el-GR" dirty="0" smtClean="0"/>
            </a:br>
            <a:r>
              <a:rPr lang="el-GR" dirty="0" smtClean="0"/>
              <a:t>Αντί να απαντήσει με φωνές ή να χτυπήσει, έχει μάθει να παίρνει μια ανάσα, να ηρεμεί και να λέει: “Δεν μου άρεσε αυτό που είπες.”</a:t>
            </a:r>
            <a:br>
              <a:rPr lang="el-GR" dirty="0" smtClean="0"/>
            </a:br>
            <a:r>
              <a:rPr lang="el-GR" dirty="0" smtClean="0"/>
              <a:t>Αυτό δεν σημαίνει ότι δεν θυμώνει — σημαίνει ότι </a:t>
            </a:r>
            <a:r>
              <a:rPr lang="el-GR" b="1" dirty="0" smtClean="0"/>
              <a:t>ο θυμός δεν το ελέγχει</a:t>
            </a:r>
            <a:r>
              <a:rPr lang="el-GR" dirty="0" smtClean="0"/>
              <a:t>.</a:t>
            </a:r>
          </a:p>
          <a:p>
            <a:r>
              <a:rPr lang="el-GR" dirty="0" smtClean="0"/>
              <a:t>Κι αυτό είναι ίσως το πιο σημαντικό δώρο που μπορούμε να προσφέρουμε στα παιδιά μας:</a:t>
            </a:r>
            <a:br>
              <a:rPr lang="el-GR" dirty="0" smtClean="0"/>
            </a:br>
            <a:r>
              <a:rPr lang="el-GR" dirty="0" smtClean="0"/>
              <a:t>Να μάθουν να είναι φίλοι με τα συναισθήματά τους, όχι δέσμιοι τους.</a:t>
            </a:r>
          </a:p>
          <a:p>
            <a:endParaRPr lang="el-GR" dirty="0"/>
          </a:p>
        </p:txBody>
      </p:sp>
    </p:spTree>
    <p:extLst>
      <p:ext uri="{BB962C8B-B14F-4D97-AF65-F5344CB8AC3E}">
        <p14:creationId xmlns:p14="http://schemas.microsoft.com/office/powerpoint/2010/main" val="15598842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Συναισθηματική ανάπτυξη στην ηλικία των 10–11 ετών</a:t>
            </a:r>
            <a:endParaRPr lang="el-GR" dirty="0"/>
          </a:p>
        </p:txBody>
      </p:sp>
      <p:sp>
        <p:nvSpPr>
          <p:cNvPr id="4" name="Rectangle 1"/>
          <p:cNvSpPr>
            <a:spLocks noGrp="1" noChangeArrowheads="1"/>
          </p:cNvSpPr>
          <p:nvPr>
            <p:ph idx="1"/>
          </p:nvPr>
        </p:nvSpPr>
        <p:spPr bwMode="auto">
          <a:xfrm>
            <a:off x="838200" y="1739141"/>
            <a:ext cx="9181360"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l-GR" altLang="el-GR" sz="1800" b="0" i="0" u="none" strike="noStrike" cap="none" normalizeH="0" baseline="0" dirty="0" smtClean="0">
                <a:ln>
                  <a:noFill/>
                </a:ln>
                <a:solidFill>
                  <a:schemeClr val="tx1"/>
                </a:solidFill>
                <a:effectLst/>
                <a:latin typeface="Arial" panose="020B0604020202020204" pitchFamily="34" charset="0"/>
              </a:rPr>
              <a:t>Αναγνωρίζουν </a:t>
            </a:r>
            <a:r>
              <a:rPr kumimoji="0" lang="el-GR" altLang="el-GR" sz="1800" b="1" i="0" u="none" strike="noStrike" cap="none" normalizeH="0" baseline="0" dirty="0" smtClean="0">
                <a:ln>
                  <a:noFill/>
                </a:ln>
                <a:solidFill>
                  <a:schemeClr val="tx1"/>
                </a:solidFill>
                <a:effectLst/>
                <a:latin typeface="Arial" panose="020B0604020202020204" pitchFamily="34" charset="0"/>
              </a:rPr>
              <a:t>πολλαπλά συναισθήματα ταυτόχρονα</a:t>
            </a:r>
            <a:r>
              <a:rPr kumimoji="0" lang="el-GR" altLang="el-GR" sz="1800" b="0" i="0" u="none" strike="noStrike" cap="none" normalizeH="0" baseline="0" dirty="0" smtClean="0">
                <a:ln>
                  <a:noFill/>
                </a:ln>
                <a:solidFill>
                  <a:schemeClr val="tx1"/>
                </a:solidFill>
                <a:effectLst/>
                <a:latin typeface="Arial" panose="020B0604020202020204" pitchFamily="34" charset="0"/>
              </a:rPr>
              <a:t> (π.χ. χαρά &amp; ντροπή)</a:t>
            </a:r>
          </a:p>
          <a:p>
            <a:pPr marL="0" marR="0" lvl="0" indent="0" algn="l" defTabSz="914400" rtl="0" eaLnBrk="0" fontAlgn="base" latinLnBrk="0" hangingPunct="0">
              <a:lnSpc>
                <a:spcPct val="100000"/>
              </a:lnSpc>
              <a:spcBef>
                <a:spcPct val="0"/>
              </a:spcBef>
              <a:spcAft>
                <a:spcPct val="0"/>
              </a:spcAft>
              <a:buClrTx/>
              <a:buSzTx/>
              <a:buFontTx/>
              <a:buChar char="•"/>
              <a:tabLst/>
            </a:pPr>
            <a:endParaRPr lang="el-GR" altLang="el-GR" sz="18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el-GR" altLang="el-GR" sz="18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el-GR" altLang="el-GR" sz="18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l-GR" altLang="el-GR" sz="1800" b="0" i="0" u="none" strike="noStrike" cap="none" normalizeH="0" baseline="0" dirty="0" smtClean="0">
                <a:ln>
                  <a:noFill/>
                </a:ln>
                <a:solidFill>
                  <a:schemeClr val="tx1"/>
                </a:solidFill>
                <a:effectLst/>
                <a:latin typeface="Arial" panose="020B0604020202020204" pitchFamily="34" charset="0"/>
              </a:rPr>
              <a:t>Αρχίζουν να κατανοούν </a:t>
            </a:r>
            <a:r>
              <a:rPr kumimoji="0" lang="el-GR" altLang="el-GR" sz="1800" b="1" i="0" u="none" strike="noStrike" cap="none" normalizeH="0" baseline="0" dirty="0" smtClean="0">
                <a:ln>
                  <a:noFill/>
                </a:ln>
                <a:solidFill>
                  <a:schemeClr val="tx1"/>
                </a:solidFill>
                <a:effectLst/>
                <a:latin typeface="Arial" panose="020B0604020202020204" pitchFamily="34" charset="0"/>
              </a:rPr>
              <a:t>την οπτική του άλλου</a:t>
            </a:r>
          </a:p>
          <a:p>
            <a:pPr marL="0" marR="0" lvl="0" indent="0" algn="l" defTabSz="914400" rtl="0" eaLnBrk="0" fontAlgn="base" latinLnBrk="0" hangingPunct="0">
              <a:lnSpc>
                <a:spcPct val="100000"/>
              </a:lnSpc>
              <a:spcBef>
                <a:spcPct val="0"/>
              </a:spcBef>
              <a:spcAft>
                <a:spcPct val="0"/>
              </a:spcAft>
              <a:buClrTx/>
              <a:buSzTx/>
              <a:buFontTx/>
              <a:buChar char="•"/>
              <a:tabLst/>
            </a:pPr>
            <a:endParaRPr lang="el-GR" altLang="el-GR" sz="1800" b="1"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1"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el-GR" altLang="el-GR" sz="1800" b="1"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1"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el-GR" altLang="el-GR" sz="1800" b="1"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1"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el-GR" altLang="el-GR" sz="1800" b="0" i="0" u="none" strike="noStrike" cap="none" normalizeH="0" baseline="0" dirty="0" smtClean="0">
                <a:ln>
                  <a:noFill/>
                </a:ln>
                <a:solidFill>
                  <a:schemeClr val="tx1"/>
                </a:solidFill>
                <a:effectLst/>
                <a:latin typeface="Arial" panose="020B0604020202020204" pitchFamily="34" charset="0"/>
              </a:rPr>
              <a:t>Παράδειγμα: «Χάρηκα που κέρδισα, αλλά στενοχωρήθηκα για τον φίλο μου που έχασε»</a:t>
            </a:r>
          </a:p>
        </p:txBody>
      </p:sp>
      <p:pic>
        <p:nvPicPr>
          <p:cNvPr id="3" name="Εικόνα 2" descr="Безплатна снимка : човек, хора, дете, семейство, изображение 3413x3276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9710" y="2875085"/>
            <a:ext cx="4079998" cy="2725615"/>
          </a:xfrm>
          <a:prstGeom prst="rect">
            <a:avLst/>
          </a:prstGeom>
        </p:spPr>
      </p:pic>
    </p:spTree>
    <p:extLst>
      <p:ext uri="{BB962C8B-B14F-4D97-AF65-F5344CB8AC3E}">
        <p14:creationId xmlns:p14="http://schemas.microsoft.com/office/powerpoint/2010/main" val="21585773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Συναισθηματική ανάπτυξη στην ηλικία των 10–11 ετών</a:t>
            </a:r>
            <a:endParaRPr lang="el-GR" dirty="0"/>
          </a:p>
        </p:txBody>
      </p:sp>
      <p:sp>
        <p:nvSpPr>
          <p:cNvPr id="3" name="Θέση περιεχομένου 2"/>
          <p:cNvSpPr>
            <a:spLocks noGrp="1"/>
          </p:cNvSpPr>
          <p:nvPr>
            <p:ph idx="1"/>
          </p:nvPr>
        </p:nvSpPr>
        <p:spPr/>
        <p:txBody>
          <a:bodyPr>
            <a:normAutofit/>
          </a:bodyPr>
          <a:lstStyle/>
          <a:p>
            <a:r>
              <a:rPr lang="el-GR" dirty="0" smtClean="0"/>
              <a:t>Στην ηλικία των 10–11 ετών, τα παιδιά περνούν σε μια πιο “σύνθετη” φάση συναισθηματικής ανάπτυξης.</a:t>
            </a:r>
            <a:br>
              <a:rPr lang="el-GR" dirty="0" smtClean="0"/>
            </a:br>
            <a:r>
              <a:rPr lang="el-GR" dirty="0" smtClean="0"/>
              <a:t>Τώρα πια δεν νιώθουν μόνο ένα συναίσθημα τη φορά — μπορούν να αισθανθούν χαρά και ντροπή μαζί, ή θυμό και αγωνία ταυτόχρονα.</a:t>
            </a:r>
          </a:p>
          <a:p>
            <a:r>
              <a:rPr lang="el-GR" dirty="0" smtClean="0"/>
              <a:t>Ένα άλλο σημαντικό βήμα είναι ότι αρχίζουν να κατανοούν πώς νιώθουν οι άλλοι γύρω τους. </a:t>
            </a:r>
            <a:br>
              <a:rPr lang="el-GR" dirty="0" smtClean="0"/>
            </a:br>
            <a:r>
              <a:rPr lang="el-GR" dirty="0" smtClean="0"/>
              <a:t>Αυτή η ικανότητα είναι η βάση για την </a:t>
            </a:r>
            <a:r>
              <a:rPr lang="el-GR" b="1" dirty="0" err="1" smtClean="0"/>
              <a:t>ενσυναίσθηση</a:t>
            </a:r>
            <a:r>
              <a:rPr lang="el-GR" dirty="0" smtClean="0"/>
              <a:t>, τη συνεργασία και τη λύση συγκρούσεων.</a:t>
            </a:r>
            <a:br>
              <a:rPr lang="el-GR" dirty="0" smtClean="0"/>
            </a:br>
            <a:r>
              <a:rPr lang="el-GR" dirty="0" smtClean="0"/>
              <a:t>Στην πράξη, σημαίνει ότι τα παιδιά μπορούν να διαχειριστούν καλύτερα τα συναισθήματά τους σε παιχνίδια, μαθήματα, αλλά και στην καθημερινή ζωή με φίλους και οικογένεια.</a:t>
            </a:r>
            <a:endParaRPr lang="el-GR" dirty="0"/>
          </a:p>
        </p:txBody>
      </p:sp>
    </p:spTree>
    <p:extLst>
      <p:ext uri="{BB962C8B-B14F-4D97-AF65-F5344CB8AC3E}">
        <p14:creationId xmlns:p14="http://schemas.microsoft.com/office/powerpoint/2010/main" val="8593315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Από το “Νιώθω κάτι” στο “Καταλαβαίνω τι νιώθω”</a:t>
            </a:r>
            <a:endParaRPr lang="el-GR" dirty="0"/>
          </a:p>
        </p:txBody>
      </p:sp>
      <p:sp>
        <p:nvSpPr>
          <p:cNvPr id="3" name="Θέση περιεχομένου 2"/>
          <p:cNvSpPr>
            <a:spLocks noGrp="1"/>
          </p:cNvSpPr>
          <p:nvPr>
            <p:ph idx="1"/>
          </p:nvPr>
        </p:nvSpPr>
        <p:spPr/>
        <p:txBody>
          <a:bodyPr/>
          <a:lstStyle/>
          <a:p>
            <a:r>
              <a:rPr lang="el-GR" dirty="0" smtClean="0"/>
              <a:t>Σημαντικό βήμα στην αυτογνωσία</a:t>
            </a:r>
          </a:p>
          <a:p>
            <a:r>
              <a:rPr lang="el-GR" dirty="0" smtClean="0"/>
              <a:t>Τα παιδιά μαθαίνουν να </a:t>
            </a:r>
            <a:r>
              <a:rPr lang="el-GR" b="1" dirty="0" smtClean="0"/>
              <a:t>ονομάζουν τα συναισθήματά τους</a:t>
            </a:r>
            <a:endParaRPr lang="el-GR" dirty="0" smtClean="0"/>
          </a:p>
          <a:p>
            <a:r>
              <a:rPr lang="el-GR" dirty="0" smtClean="0"/>
              <a:t>Βοηθά στην </a:t>
            </a:r>
            <a:r>
              <a:rPr lang="el-GR" b="1" dirty="0" smtClean="0"/>
              <a:t>διαχείριση θυμού, άγχους και στενοχώριας</a:t>
            </a:r>
            <a:endParaRPr lang="el-GR" dirty="0" smtClean="0"/>
          </a:p>
          <a:p>
            <a:r>
              <a:rPr lang="el-GR" dirty="0" smtClean="0"/>
              <a:t>Παράδειγμα: “Είμαι θυμωμένος γιατί χάλασε το παιχνίδι μου” αντί για “Δεν μου αρέσει”</a:t>
            </a:r>
          </a:p>
          <a:p>
            <a:pPr marL="0" indent="0">
              <a:buNone/>
            </a:pPr>
            <a:endParaRPr lang="el-GR" dirty="0"/>
          </a:p>
        </p:txBody>
      </p:sp>
      <p:pic>
        <p:nvPicPr>
          <p:cNvPr id="4" name="Εικόνα 3" descr="Como mejorar la letra en cinco pasos muy sencillos -Orientacion Anduja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8495" y="3801208"/>
            <a:ext cx="2638059" cy="2955808"/>
          </a:xfrm>
          <a:prstGeom prst="rect">
            <a:avLst/>
          </a:prstGeom>
        </p:spPr>
      </p:pic>
    </p:spTree>
    <p:extLst>
      <p:ext uri="{BB962C8B-B14F-4D97-AF65-F5344CB8AC3E}">
        <p14:creationId xmlns:p14="http://schemas.microsoft.com/office/powerpoint/2010/main" val="39647276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Από το “Νιώθω κάτι” στο “Καταλαβαίνω τι νιώθω”</a:t>
            </a:r>
            <a:endParaRPr lang="el-GR" dirty="0"/>
          </a:p>
        </p:txBody>
      </p:sp>
      <p:sp>
        <p:nvSpPr>
          <p:cNvPr id="3" name="Θέση περιεχομένου 2"/>
          <p:cNvSpPr>
            <a:spLocks noGrp="1"/>
          </p:cNvSpPr>
          <p:nvPr>
            <p:ph idx="1"/>
          </p:nvPr>
        </p:nvSpPr>
        <p:spPr/>
        <p:txBody>
          <a:bodyPr>
            <a:normAutofit fontScale="85000" lnSpcReduction="10000"/>
          </a:bodyPr>
          <a:lstStyle/>
          <a:p>
            <a:r>
              <a:rPr lang="el-GR" dirty="0" smtClean="0"/>
              <a:t>Ένα παιδί που λέει απλώς “Δεν μου αρέσει” δεν έχει συνδεθεί ακόμα με το τι νιώθει πραγματικά.</a:t>
            </a:r>
            <a:br>
              <a:rPr lang="el-GR" dirty="0" smtClean="0"/>
            </a:br>
            <a:r>
              <a:rPr lang="el-GR" dirty="0" smtClean="0"/>
              <a:t>Το επόμενο βήμα είναι η </a:t>
            </a:r>
            <a:r>
              <a:rPr lang="el-GR" b="1" dirty="0" smtClean="0"/>
              <a:t>αυτογνωσία</a:t>
            </a:r>
            <a:r>
              <a:rPr lang="el-GR" dirty="0" smtClean="0"/>
              <a:t>: να μπορεί να πει “Είμαι θυμωμένος γιατί χάλασε το παιχνίδι μου” ή “Νιώθω στενοχωρημένος επειδή η φίλη μου έφυγε νωρίς από το πάρτι”.</a:t>
            </a:r>
          </a:p>
          <a:p>
            <a:r>
              <a:rPr lang="el-GR" dirty="0" smtClean="0"/>
              <a:t>Όταν τα παιδιά μαθαίνουν να ονομάζουν τα συναισθήματά τους, αποκτούν τον “έλεγχο” τους. Δεν σημαίνει ότι δεν νιώθουν — σημαίνει ότι μπορούν να τα καταλάβουν, να τα εκφράσουν με λέξεις και να βρουν τρόπους να τα διαχειριστούν.</a:t>
            </a:r>
          </a:p>
          <a:p>
            <a:r>
              <a:rPr lang="el-GR" dirty="0" smtClean="0"/>
              <a:t>Στην πράξη, μπορούμε να τα βοηθήσουμε με απλές ερωτήσεις:</a:t>
            </a:r>
          </a:p>
          <a:p>
            <a:pPr marL="0" indent="0">
              <a:buNone/>
            </a:pPr>
            <a:r>
              <a:rPr lang="el-GR" dirty="0" smtClean="0"/>
              <a:t>“Τι νιώθεις τώρα;”</a:t>
            </a:r>
          </a:p>
          <a:p>
            <a:pPr marL="0" indent="0">
              <a:buNone/>
            </a:pPr>
            <a:r>
              <a:rPr lang="el-GR" dirty="0" smtClean="0"/>
              <a:t>“Μπορείς να βρεις μια λέξη που περιγράφει αυτό που νιώθεις;”</a:t>
            </a:r>
          </a:p>
          <a:p>
            <a:pPr marL="0" indent="0">
              <a:buNone/>
            </a:pPr>
            <a:r>
              <a:rPr lang="el-GR" dirty="0" smtClean="0"/>
              <a:t>“Τι σε κάνει να νιώθεις έτσι;”</a:t>
            </a:r>
          </a:p>
          <a:p>
            <a:pPr marL="0" indent="0">
              <a:buNone/>
            </a:pPr>
            <a:r>
              <a:rPr lang="el-GR" b="1" dirty="0" smtClean="0"/>
              <a:t>Αυτές οι μικρές συζητήσεις χτίζουν την αυτογνωσία, που είναι η βάση της συναισθηματικής νοημοσύνης.</a:t>
            </a:r>
          </a:p>
          <a:p>
            <a:endParaRPr lang="el-GR" dirty="0"/>
          </a:p>
        </p:txBody>
      </p:sp>
    </p:spTree>
    <p:extLst>
      <p:ext uri="{BB962C8B-B14F-4D97-AF65-F5344CB8AC3E}">
        <p14:creationId xmlns:p14="http://schemas.microsoft.com/office/powerpoint/2010/main" val="29319254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Διαχείριση συναισθημάτων: η σημασία της αυτορρύθμισης</a:t>
            </a:r>
            <a:endParaRPr lang="el-GR" dirty="0"/>
          </a:p>
        </p:txBody>
      </p:sp>
      <p:sp>
        <p:nvSpPr>
          <p:cNvPr id="3" name="Θέση περιεχομένου 2"/>
          <p:cNvSpPr>
            <a:spLocks noGrp="1"/>
          </p:cNvSpPr>
          <p:nvPr>
            <p:ph idx="1"/>
          </p:nvPr>
        </p:nvSpPr>
        <p:spPr/>
        <p:txBody>
          <a:bodyPr/>
          <a:lstStyle/>
          <a:p>
            <a:r>
              <a:rPr lang="el-GR" dirty="0" smtClean="0"/>
              <a:t>Αυτορρύθμιση = ικανότητα να </a:t>
            </a:r>
            <a:r>
              <a:rPr lang="el-GR" b="1" dirty="0" smtClean="0"/>
              <a:t>ηρεμώ και να σκέφτομαι πριν αντιδράσω</a:t>
            </a:r>
            <a:endParaRPr lang="el-GR" dirty="0" smtClean="0"/>
          </a:p>
          <a:p>
            <a:pPr marL="0" indent="0">
              <a:buNone/>
            </a:pPr>
            <a:r>
              <a:rPr lang="el-GR" dirty="0" smtClean="0"/>
              <a:t>Βοηθά στην αντιμετώπιση </a:t>
            </a:r>
            <a:r>
              <a:rPr lang="el-GR" b="1" dirty="0" smtClean="0"/>
              <a:t>θυμού, άγχους και απογοήτευσης</a:t>
            </a:r>
            <a:endParaRPr lang="el-GR" dirty="0" smtClean="0"/>
          </a:p>
          <a:p>
            <a:pPr marL="0" indent="0">
              <a:buNone/>
            </a:pPr>
            <a:r>
              <a:rPr lang="el-GR" dirty="0" smtClean="0"/>
              <a:t>Παράδειγμα: παιδί που παίρνει 3 βαθιές ανάσες πριν απαντήσει θυμωμένο σε κάποιον συμμαθητή του.</a:t>
            </a:r>
          </a:p>
          <a:p>
            <a:pPr marL="0" indent="0">
              <a:buNone/>
            </a:pPr>
            <a:endParaRPr lang="el-GR" dirty="0"/>
          </a:p>
        </p:txBody>
      </p:sp>
      <p:pic>
        <p:nvPicPr>
          <p:cNvPr id="4" name="Εικόνα 3" descr="명상하는 방법 - 명상 위키, 명상 초보자를 위한 길잡이 백과사전"/>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5285" y="4215384"/>
            <a:ext cx="3420208" cy="2194208"/>
          </a:xfrm>
          <a:prstGeom prst="rect">
            <a:avLst/>
          </a:prstGeom>
        </p:spPr>
      </p:pic>
    </p:spTree>
    <p:extLst>
      <p:ext uri="{BB962C8B-B14F-4D97-AF65-F5344CB8AC3E}">
        <p14:creationId xmlns:p14="http://schemas.microsoft.com/office/powerpoint/2010/main" val="33112821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Διαχείριση συναισθημάτων: η σημασία της αυτορρύθμισης</a:t>
            </a:r>
            <a:endParaRPr lang="el-GR" dirty="0"/>
          </a:p>
        </p:txBody>
      </p:sp>
      <p:sp>
        <p:nvSpPr>
          <p:cNvPr id="3" name="Θέση περιεχομένου 2"/>
          <p:cNvSpPr>
            <a:spLocks noGrp="1"/>
          </p:cNvSpPr>
          <p:nvPr>
            <p:ph idx="1"/>
          </p:nvPr>
        </p:nvSpPr>
        <p:spPr>
          <a:xfrm>
            <a:off x="2592925" y="2182160"/>
            <a:ext cx="8915400" cy="3777622"/>
          </a:xfrm>
        </p:spPr>
        <p:txBody>
          <a:bodyPr>
            <a:normAutofit/>
          </a:bodyPr>
          <a:lstStyle/>
          <a:p>
            <a:r>
              <a:rPr lang="el-GR" dirty="0" smtClean="0"/>
              <a:t>Τρόποι να μάθουμε στα παιδιά την  αυτορρύθμιση:</a:t>
            </a:r>
          </a:p>
          <a:p>
            <a:pPr>
              <a:buFont typeface="+mj-lt"/>
              <a:buAutoNum type="arabicPeriod"/>
            </a:pPr>
            <a:r>
              <a:rPr lang="el-GR" dirty="0" smtClean="0"/>
              <a:t>Βαθιές αναπνοές</a:t>
            </a:r>
          </a:p>
          <a:p>
            <a:pPr>
              <a:buFont typeface="+mj-lt"/>
              <a:buAutoNum type="arabicPeriod"/>
            </a:pPr>
            <a:r>
              <a:rPr lang="el-GR" dirty="0" smtClean="0"/>
              <a:t>Να μετρούν μέχρι το 10 πριν μιλήσουν</a:t>
            </a:r>
          </a:p>
          <a:p>
            <a:pPr>
              <a:buFont typeface="+mj-lt"/>
              <a:buAutoNum type="arabicPeriod"/>
            </a:pPr>
            <a:r>
              <a:rPr lang="el-GR" dirty="0" smtClean="0"/>
              <a:t>Χρήση “κουτιού ηρεμίας” ή ήρεμου χώρου</a:t>
            </a:r>
          </a:p>
          <a:p>
            <a:pPr>
              <a:buFont typeface="+mj-lt"/>
              <a:buAutoNum type="arabicPeriod"/>
            </a:pPr>
            <a:r>
              <a:rPr lang="el-GR" dirty="0" smtClean="0"/>
              <a:t>Συζήτηση για το τι νιώθουν και πώς μπορούν να αντιδράσουν σωστά</a:t>
            </a:r>
          </a:p>
          <a:p>
            <a:pPr marL="0" indent="0">
              <a:buNone/>
            </a:pPr>
            <a:r>
              <a:rPr lang="el-GR" b="1" dirty="0" smtClean="0"/>
              <a:t>Με την πρακτική, τα παιδιά γίνονται πιο ψύχραιμα, συνεργάσιμα και λιγότερο αγχώδη.</a:t>
            </a:r>
            <a:endParaRPr lang="el-GR" b="1" dirty="0"/>
          </a:p>
        </p:txBody>
      </p:sp>
      <p:pic>
        <p:nvPicPr>
          <p:cNvPr id="5" name="Εικόνα 4" descr="Unit 33: Informative and Persuasive Presentations – Communication at Work"/>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48768" y="4569075"/>
            <a:ext cx="3027217" cy="2210510"/>
          </a:xfrm>
          <a:prstGeom prst="rect">
            <a:avLst/>
          </a:prstGeom>
        </p:spPr>
      </p:pic>
    </p:spTree>
    <p:extLst>
      <p:ext uri="{BB962C8B-B14F-4D97-AF65-F5344CB8AC3E}">
        <p14:creationId xmlns:p14="http://schemas.microsoft.com/office/powerpoint/2010/main" val="34313359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err="1" smtClean="0"/>
              <a:t>Ενσυναίσθηση</a:t>
            </a:r>
            <a:r>
              <a:rPr lang="el-GR" dirty="0" smtClean="0"/>
              <a:t>: Να καταλαβαίνω τα συναισθήματα των άλλων</a:t>
            </a:r>
            <a:endParaRPr lang="el-GR" dirty="0"/>
          </a:p>
        </p:txBody>
      </p:sp>
      <p:sp>
        <p:nvSpPr>
          <p:cNvPr id="3" name="Θέση περιεχομένου 2"/>
          <p:cNvSpPr>
            <a:spLocks noGrp="1"/>
          </p:cNvSpPr>
          <p:nvPr>
            <p:ph idx="1"/>
          </p:nvPr>
        </p:nvSpPr>
        <p:spPr/>
        <p:txBody>
          <a:bodyPr/>
          <a:lstStyle/>
          <a:p>
            <a:r>
              <a:rPr lang="el-GR" dirty="0" err="1" smtClean="0"/>
              <a:t>Ενσυναίσθηση</a:t>
            </a:r>
            <a:r>
              <a:rPr lang="el-GR" dirty="0" smtClean="0"/>
              <a:t> = ικανότητα να </a:t>
            </a:r>
            <a:r>
              <a:rPr lang="el-GR" b="1" dirty="0" smtClean="0"/>
              <a:t>κατανοώ τι νιώθουν οι άλλοι</a:t>
            </a:r>
            <a:endParaRPr lang="el-GR" dirty="0" smtClean="0"/>
          </a:p>
          <a:p>
            <a:pPr marL="0" indent="0">
              <a:buNone/>
            </a:pPr>
            <a:r>
              <a:rPr lang="el-GR" dirty="0" smtClean="0"/>
              <a:t>Σημαντική για </a:t>
            </a:r>
            <a:r>
              <a:rPr lang="el-GR" dirty="0" smtClean="0"/>
              <a:t> τη </a:t>
            </a:r>
            <a:r>
              <a:rPr lang="el-GR" b="1" dirty="0" smtClean="0"/>
              <a:t>φιλία</a:t>
            </a:r>
            <a:r>
              <a:rPr lang="el-GR" b="1" dirty="0" smtClean="0"/>
              <a:t>, </a:t>
            </a:r>
            <a:r>
              <a:rPr lang="el-GR" b="1" dirty="0" smtClean="0"/>
              <a:t> τη συνεργασία </a:t>
            </a:r>
            <a:r>
              <a:rPr lang="el-GR" b="1" dirty="0" smtClean="0"/>
              <a:t>και </a:t>
            </a:r>
            <a:r>
              <a:rPr lang="el-GR" b="1" dirty="0" smtClean="0"/>
              <a:t>την επίλυση </a:t>
            </a:r>
            <a:r>
              <a:rPr lang="el-GR" b="1" dirty="0" smtClean="0"/>
              <a:t>συγκρούσεων</a:t>
            </a:r>
            <a:endParaRPr lang="el-GR" dirty="0" smtClean="0"/>
          </a:p>
          <a:p>
            <a:pPr marL="0" indent="0">
              <a:buNone/>
            </a:pPr>
            <a:r>
              <a:rPr lang="el-GR" dirty="0" smtClean="0"/>
              <a:t>Παράδειγμα: παιδί που </a:t>
            </a:r>
            <a:r>
              <a:rPr lang="el-GR" dirty="0" smtClean="0"/>
              <a:t>βλέπει τον φίλο του </a:t>
            </a:r>
            <a:r>
              <a:rPr lang="el-GR" dirty="0" smtClean="0"/>
              <a:t>στενοχωρημένο και λέει: “Βλέπω ότι λυπάσαι, θέλεις να μιλήσουμε;”</a:t>
            </a:r>
          </a:p>
          <a:p>
            <a:pPr marL="0" indent="0">
              <a:buNone/>
            </a:pPr>
            <a:endParaRPr lang="el-GR" dirty="0"/>
          </a:p>
        </p:txBody>
      </p:sp>
      <p:pic>
        <p:nvPicPr>
          <p:cNvPr id="4" name="Εικόνα 3" descr="التعاطف مع الاخرين ومشاركة المشاعر – موقع قانون الجذب الفكري"/>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8454" y="3605725"/>
            <a:ext cx="4973515" cy="3002529"/>
          </a:xfrm>
          <a:prstGeom prst="rect">
            <a:avLst/>
          </a:prstGeom>
        </p:spPr>
      </p:pic>
    </p:spTree>
    <p:extLst>
      <p:ext uri="{BB962C8B-B14F-4D97-AF65-F5344CB8AC3E}">
        <p14:creationId xmlns:p14="http://schemas.microsoft.com/office/powerpoint/2010/main" val="41199258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Πώς μαθαίνουμε στα παιδιά να αναγνωρίζουν τα συναισθήματα</a:t>
            </a:r>
            <a:endParaRPr lang="el-GR" dirty="0"/>
          </a:p>
        </p:txBody>
      </p:sp>
      <p:sp>
        <p:nvSpPr>
          <p:cNvPr id="3" name="Θέση περιεχομένου 2"/>
          <p:cNvSpPr>
            <a:spLocks noGrp="1"/>
          </p:cNvSpPr>
          <p:nvPr>
            <p:ph idx="1"/>
          </p:nvPr>
        </p:nvSpPr>
        <p:spPr/>
        <p:txBody>
          <a:bodyPr/>
          <a:lstStyle/>
          <a:p>
            <a:r>
              <a:rPr lang="el-GR" b="1" dirty="0" smtClean="0"/>
              <a:t>Συζητήσεις</a:t>
            </a:r>
            <a:r>
              <a:rPr lang="el-GR" dirty="0" smtClean="0"/>
              <a:t>: για πρόσωπα, εκφράσεις, ιστορίες</a:t>
            </a:r>
          </a:p>
          <a:p>
            <a:r>
              <a:rPr lang="el-GR" b="1" dirty="0" smtClean="0"/>
              <a:t>Παιχνίδια</a:t>
            </a:r>
            <a:r>
              <a:rPr lang="el-GR" dirty="0" smtClean="0"/>
              <a:t>: “Μάντεψε το συναίσθημα”</a:t>
            </a:r>
          </a:p>
          <a:p>
            <a:pPr marL="0" indent="0">
              <a:buNone/>
            </a:pPr>
            <a:r>
              <a:rPr lang="el-GR" b="1" dirty="0" smtClean="0"/>
              <a:t>Παράδειγμα</a:t>
            </a:r>
            <a:r>
              <a:rPr lang="el-GR" dirty="0" smtClean="0"/>
              <a:t>: παρακολούθηση ταινίας και αναγνώριση συναισθημάτων των ηρώων</a:t>
            </a:r>
          </a:p>
        </p:txBody>
      </p:sp>
      <p:pic>
        <p:nvPicPr>
          <p:cNvPr id="5" name="Εικόνα 4" descr="Mrs. K Hansen: Let's Make Exercise Fu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26223" y="4022411"/>
            <a:ext cx="3494943" cy="2329962"/>
          </a:xfrm>
          <a:prstGeom prst="rect">
            <a:avLst/>
          </a:prstGeom>
        </p:spPr>
      </p:pic>
      <p:pic>
        <p:nvPicPr>
          <p:cNvPr id="6" name="Εικόνα 5" descr="SVG &gt; greeting &lt;strong&gt;emotion&lt;/strong&gt; puzzle together - Free SVG Image &amp; Icon. | SVG Silh"/>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9158" y="4552950"/>
            <a:ext cx="1038426" cy="952500"/>
          </a:xfrm>
          <a:prstGeom prst="rect">
            <a:avLst/>
          </a:prstGeom>
        </p:spPr>
      </p:pic>
      <p:pic>
        <p:nvPicPr>
          <p:cNvPr id="7" name="Εικόνα 6" descr="EN EL AULA DE APOYO: EMOCIONE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1408" y="4117162"/>
            <a:ext cx="3322962" cy="2124075"/>
          </a:xfrm>
          <a:prstGeom prst="rect">
            <a:avLst/>
          </a:prstGeom>
        </p:spPr>
      </p:pic>
    </p:spTree>
    <p:extLst>
      <p:ext uri="{BB962C8B-B14F-4D97-AF65-F5344CB8AC3E}">
        <p14:creationId xmlns:p14="http://schemas.microsoft.com/office/powerpoint/2010/main" val="2536938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996462" y="242033"/>
            <a:ext cx="10515600" cy="1325563"/>
          </a:xfrm>
        </p:spPr>
        <p:txBody>
          <a:bodyPr/>
          <a:lstStyle/>
          <a:p>
            <a:r>
              <a:rPr lang="el-GR" dirty="0" smtClean="0"/>
              <a:t>Η αξία της ονομασίας των συναισθημάτων</a:t>
            </a:r>
            <a:endParaRPr lang="el-GR" dirty="0"/>
          </a:p>
        </p:txBody>
      </p:sp>
      <p:sp>
        <p:nvSpPr>
          <p:cNvPr id="3" name="Θέση περιεχομένου 2"/>
          <p:cNvSpPr>
            <a:spLocks noGrp="1"/>
          </p:cNvSpPr>
          <p:nvPr>
            <p:ph idx="1"/>
          </p:nvPr>
        </p:nvSpPr>
        <p:spPr/>
        <p:txBody>
          <a:bodyPr>
            <a:normAutofit/>
          </a:bodyPr>
          <a:lstStyle/>
          <a:p>
            <a:r>
              <a:rPr lang="el-GR" dirty="0" smtClean="0"/>
              <a:t>Όταν το παιδί </a:t>
            </a:r>
            <a:r>
              <a:rPr lang="el-GR" b="1" dirty="0" smtClean="0"/>
              <a:t>μπορεί να ονομάσει τα συναισθήματά του</a:t>
            </a:r>
            <a:r>
              <a:rPr lang="el-GR" dirty="0" smtClean="0"/>
              <a:t>, μπορεί και να τα </a:t>
            </a:r>
            <a:r>
              <a:rPr lang="el-GR" b="1" dirty="0" smtClean="0"/>
              <a:t>ελέγξει</a:t>
            </a:r>
            <a:endParaRPr lang="el-GR" dirty="0" smtClean="0"/>
          </a:p>
          <a:p>
            <a:r>
              <a:rPr lang="el-GR" b="1" dirty="0" smtClean="0"/>
              <a:t>Φράσεις-κλειδιά για γονείς:</a:t>
            </a:r>
            <a:endParaRPr lang="el-GR" dirty="0" smtClean="0"/>
          </a:p>
          <a:p>
            <a:pPr marL="457200" lvl="1" indent="0">
              <a:buNone/>
            </a:pPr>
            <a:r>
              <a:rPr lang="el-GR" dirty="0" smtClean="0"/>
              <a:t>«Βλέπω ότι είσαι θυμωμένος</a:t>
            </a:r>
            <a:r>
              <a:rPr lang="en-US" dirty="0" smtClean="0"/>
              <a:t>,</a:t>
            </a:r>
            <a:r>
              <a:rPr lang="el-GR" dirty="0" smtClean="0"/>
              <a:t> αναστατωμένος, πιεσμένος…»</a:t>
            </a:r>
          </a:p>
          <a:p>
            <a:pPr marL="457200" lvl="1" indent="0">
              <a:buNone/>
            </a:pPr>
            <a:r>
              <a:rPr lang="el-GR" dirty="0" smtClean="0"/>
              <a:t>«Μου φαίνεται πως σε στενοχώρησε  ή σε απογοήτευσε αυτό»</a:t>
            </a:r>
          </a:p>
          <a:p>
            <a:pPr marL="0" indent="0">
              <a:buNone/>
            </a:pPr>
            <a:r>
              <a:rPr lang="el-GR" b="1" dirty="0" smtClean="0"/>
              <a:t>Παράδειγμα:</a:t>
            </a:r>
            <a:r>
              <a:rPr lang="el-GR" dirty="0" smtClean="0"/>
              <a:t> ένα παιδί που χάνει στο παιχνίδι λέει: «Είμαι θυμωμένος» αντί να χτυπήσει</a:t>
            </a:r>
          </a:p>
          <a:p>
            <a:pPr marL="0" indent="0">
              <a:buNone/>
            </a:pPr>
            <a:endParaRPr lang="el-GR" dirty="0"/>
          </a:p>
        </p:txBody>
      </p:sp>
      <p:pic>
        <p:nvPicPr>
          <p:cNvPr id="5" name="Εικόνα 4" descr="6. Boys’ Capacity to &lt;strong&gt;Express&lt;/strong&gt; &lt;strong&gt;Emotions&lt;/strong&gt; – The ELC: An Early Childhood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5935" y="4335201"/>
            <a:ext cx="2485403" cy="2417381"/>
          </a:xfrm>
          <a:prstGeom prst="rect">
            <a:avLst/>
          </a:prstGeom>
        </p:spPr>
      </p:pic>
    </p:spTree>
    <p:extLst>
      <p:ext uri="{BB962C8B-B14F-4D97-AF65-F5344CB8AC3E}">
        <p14:creationId xmlns:p14="http://schemas.microsoft.com/office/powerpoint/2010/main" val="28070489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Η αξία της ονομασίας των συναισθημάτων</a:t>
            </a:r>
            <a:endParaRPr lang="el-GR" dirty="0"/>
          </a:p>
        </p:txBody>
      </p:sp>
      <p:sp>
        <p:nvSpPr>
          <p:cNvPr id="3" name="Θέση περιεχομένου 2"/>
          <p:cNvSpPr>
            <a:spLocks noGrp="1"/>
          </p:cNvSpPr>
          <p:nvPr>
            <p:ph idx="1"/>
          </p:nvPr>
        </p:nvSpPr>
        <p:spPr/>
        <p:txBody>
          <a:bodyPr>
            <a:normAutofit lnSpcReduction="10000"/>
          </a:bodyPr>
          <a:lstStyle/>
          <a:p>
            <a:r>
              <a:rPr lang="el-GR" dirty="0" smtClean="0"/>
              <a:t>Η ονομασία των συναισθημάτων είναι ένα από τα πιο ισχυρά εργαλεία για την ανάπτυξη συναισθηματικής νοημοσύνης.</a:t>
            </a:r>
            <a:br>
              <a:rPr lang="el-GR" dirty="0" smtClean="0"/>
            </a:br>
            <a:r>
              <a:rPr lang="el-GR" dirty="0" smtClean="0"/>
              <a:t>Όταν ένα παιδί μπορεί να πει “απογοητευμένος” αντί να μιλήσει άσχημα ή να φωνάξει, κάνει το πρώτο βήμα για να </a:t>
            </a:r>
            <a:r>
              <a:rPr lang="el-GR" b="1" dirty="0" smtClean="0"/>
              <a:t>ελέγξει και να διαχειριστεί το συναίσθημά του</a:t>
            </a:r>
            <a:r>
              <a:rPr lang="el-GR" dirty="0" smtClean="0"/>
              <a:t>.</a:t>
            </a:r>
          </a:p>
          <a:p>
            <a:r>
              <a:rPr lang="el-GR" dirty="0" smtClean="0"/>
              <a:t>Οι γονείς παίζουν καθοριστικό ρόλο. Αρκεί να χρησιμοποιούν φράσεις όπως:</a:t>
            </a:r>
          </a:p>
          <a:p>
            <a:pPr marL="0" indent="0">
              <a:buNone/>
            </a:pPr>
            <a:r>
              <a:rPr lang="el-GR" dirty="0" smtClean="0"/>
              <a:t>«Βλέπω ότι κάτι σου συμβαίνει, έχει αλλάξει η συμπεριφορά σου από χθες…»</a:t>
            </a:r>
          </a:p>
          <a:p>
            <a:pPr marL="0" indent="0">
              <a:buNone/>
            </a:pPr>
            <a:r>
              <a:rPr lang="el-GR" dirty="0" smtClean="0"/>
              <a:t>«Μου φαίνεται πως κάτι έχει συμβεί σήμερα»</a:t>
            </a:r>
          </a:p>
          <a:p>
            <a:pPr marL="0" indent="0">
              <a:buNone/>
            </a:pPr>
            <a:r>
              <a:rPr lang="el-GR" dirty="0" smtClean="0"/>
              <a:t>Με αυτόν τον τρόπο το παιδί μαθαίνει ότι όλα τα συναισθήματα είναι αποδεκτά, μπορούν να ονομαστούν και να διαχειριστούν, χωρίς να προκαλούν προβλήματα στις σχέσεις ή την καθημερινή ζωή.</a:t>
            </a:r>
          </a:p>
          <a:p>
            <a:endParaRPr lang="el-GR" dirty="0"/>
          </a:p>
        </p:txBody>
      </p:sp>
    </p:spTree>
    <p:extLst>
      <p:ext uri="{BB962C8B-B14F-4D97-AF65-F5344CB8AC3E}">
        <p14:creationId xmlns:p14="http://schemas.microsoft.com/office/powerpoint/2010/main" val="11742038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917330" y="215655"/>
            <a:ext cx="10515600" cy="1325563"/>
          </a:xfrm>
        </p:spPr>
        <p:txBody>
          <a:bodyPr>
            <a:normAutofit/>
          </a:bodyPr>
          <a:lstStyle/>
          <a:p>
            <a:r>
              <a:rPr lang="el-GR" dirty="0" smtClean="0"/>
              <a:t>Έκφραση συναισθημάτων με αποδεκτό τρόπο</a:t>
            </a:r>
            <a:endParaRPr lang="el-GR" dirty="0"/>
          </a:p>
        </p:txBody>
      </p:sp>
      <p:sp>
        <p:nvSpPr>
          <p:cNvPr id="3" name="Θέση περιεχομένου 2"/>
          <p:cNvSpPr>
            <a:spLocks noGrp="1"/>
          </p:cNvSpPr>
          <p:nvPr>
            <p:ph idx="1"/>
          </p:nvPr>
        </p:nvSpPr>
        <p:spPr/>
        <p:txBody>
          <a:bodyPr/>
          <a:lstStyle/>
          <a:p>
            <a:r>
              <a:rPr lang="el-GR" b="1" dirty="0" smtClean="0"/>
              <a:t>Διαφορά:</a:t>
            </a:r>
            <a:r>
              <a:rPr lang="el-GR" dirty="0" smtClean="0"/>
              <a:t> συναίσθημα ≠ συμπεριφορά</a:t>
            </a:r>
          </a:p>
          <a:p>
            <a:r>
              <a:rPr lang="el-GR" b="1" dirty="0" smtClean="0"/>
              <a:t>Παράδειγμα:</a:t>
            </a:r>
            <a:r>
              <a:rPr lang="el-GR" dirty="0" smtClean="0"/>
              <a:t> «Μπορείς να θυμώσεις, αλλά όχι να σπρώξεις»</a:t>
            </a:r>
          </a:p>
          <a:p>
            <a:pPr marL="0" indent="0">
              <a:buNone/>
            </a:pPr>
            <a:endParaRPr lang="el-GR" dirty="0"/>
          </a:p>
        </p:txBody>
      </p:sp>
      <p:pic>
        <p:nvPicPr>
          <p:cNvPr id="4" name="Εικόνα 3" descr="Continuing Education Resources: Most &lt;strong&gt;Children&lt;/strong&gt; with Rapidly Shifting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0441" y="3453574"/>
            <a:ext cx="5248656" cy="2910650"/>
          </a:xfrm>
          <a:prstGeom prst="rect">
            <a:avLst/>
          </a:prstGeom>
        </p:spPr>
      </p:pic>
    </p:spTree>
    <p:extLst>
      <p:ext uri="{BB962C8B-B14F-4D97-AF65-F5344CB8AC3E}">
        <p14:creationId xmlns:p14="http://schemas.microsoft.com/office/powerpoint/2010/main" val="5308706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Έκφραση συναισθημάτων με αποδεκτό τρόπο</a:t>
            </a:r>
            <a:endParaRPr lang="el-GR" dirty="0"/>
          </a:p>
        </p:txBody>
      </p:sp>
      <p:sp>
        <p:nvSpPr>
          <p:cNvPr id="3" name="Θέση περιεχομένου 2"/>
          <p:cNvSpPr>
            <a:spLocks noGrp="1"/>
          </p:cNvSpPr>
          <p:nvPr>
            <p:ph idx="1"/>
          </p:nvPr>
        </p:nvSpPr>
        <p:spPr>
          <a:xfrm>
            <a:off x="1702244" y="3276600"/>
            <a:ext cx="8915400" cy="3777622"/>
          </a:xfrm>
        </p:spPr>
        <p:txBody>
          <a:bodyPr>
            <a:normAutofit/>
          </a:bodyPr>
          <a:lstStyle/>
          <a:p>
            <a:r>
              <a:rPr lang="el-GR" dirty="0" smtClean="0"/>
              <a:t>Συχνά τα παιδιά μπερδεύουν το τι νιώθουν με το πώς το εκφράζουν.</a:t>
            </a:r>
            <a:br>
              <a:rPr lang="el-GR" dirty="0" smtClean="0"/>
            </a:br>
            <a:r>
              <a:rPr lang="el-GR" dirty="0" smtClean="0"/>
              <a:t>Είναι πολύ σημαντικό να καταλάβουν ότι </a:t>
            </a:r>
            <a:r>
              <a:rPr lang="el-GR" b="1" dirty="0" smtClean="0"/>
              <a:t>το συναίσθημα είναι φυσιολογικό</a:t>
            </a:r>
            <a:r>
              <a:rPr lang="el-GR" dirty="0" smtClean="0"/>
              <a:t>, αλλά η συμπεριφορά που το συνοδεύει πρέπει να είναι αποδεκτή.</a:t>
            </a:r>
          </a:p>
          <a:p>
            <a:r>
              <a:rPr lang="el-GR" dirty="0" smtClean="0"/>
              <a:t>Για παράδειγμα, ένα παιδί μπορεί να νιώθει θυμό, αλλά δεν χρειάζεται να χτυπήσει ή να φωνάξει. Μπορεί να εκφράσει τον θυμό του λέγοντας “Είμαι θυμωμένος” ή χρησιμοποιώντας τεχνικές όπως βαθιές αναπνοές, ζωγραφική ή κουτί ηρεμίας.</a:t>
            </a:r>
          </a:p>
          <a:p>
            <a:r>
              <a:rPr lang="el-GR" dirty="0" smtClean="0"/>
              <a:t>Η ξεκάθαρη καθοδήγηση των γονέων με φράσεις όπως:</a:t>
            </a:r>
            <a:br>
              <a:rPr lang="el-GR" dirty="0" smtClean="0"/>
            </a:br>
            <a:r>
              <a:rPr lang="el-GR" dirty="0" smtClean="0"/>
              <a:t>«κατανοώ το συναίσθημά σου αλλά δεν αποδέχομαι την άσχημη συμπεριφορά σου» βοηθά τα παιδιά να μαθαίνουν </a:t>
            </a:r>
            <a:r>
              <a:rPr lang="el-GR" b="1" dirty="0" smtClean="0"/>
              <a:t>υγιείς τρόπους έκφρασης</a:t>
            </a:r>
            <a:r>
              <a:rPr lang="el-GR" dirty="0" smtClean="0"/>
              <a:t> αλλά και διαχείρισης των συναισθημάτων</a:t>
            </a:r>
          </a:p>
          <a:p>
            <a:endParaRPr lang="el-GR" dirty="0"/>
          </a:p>
        </p:txBody>
      </p:sp>
      <p:pic>
        <p:nvPicPr>
          <p:cNvPr id="4" name="Εικόνα 3" descr="Reflections: The &lt;strong&gt;Emotional&lt;/strong&gt; stages of a Research Journey – The Aspiring ..."/>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82896" y="1264555"/>
            <a:ext cx="3255264" cy="1831086"/>
          </a:xfrm>
          <a:prstGeom prst="rect">
            <a:avLst/>
          </a:prstGeom>
        </p:spPr>
      </p:pic>
    </p:spTree>
    <p:extLst>
      <p:ext uri="{BB962C8B-B14F-4D97-AF65-F5344CB8AC3E}">
        <p14:creationId xmlns:p14="http://schemas.microsoft.com/office/powerpoint/2010/main" val="17659202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b="1" dirty="0"/>
              <a:t>Συναισθηματική επικοινωνία στην οικογένεια</a:t>
            </a:r>
            <a:endParaRPr lang="el-GR" dirty="0"/>
          </a:p>
        </p:txBody>
      </p:sp>
      <p:sp>
        <p:nvSpPr>
          <p:cNvPr id="3" name="Θέση περιεχομένου 2"/>
          <p:cNvSpPr>
            <a:spLocks noGrp="1"/>
          </p:cNvSpPr>
          <p:nvPr>
            <p:ph idx="1"/>
          </p:nvPr>
        </p:nvSpPr>
        <p:spPr>
          <a:xfrm>
            <a:off x="601791" y="1802442"/>
            <a:ext cx="9074053" cy="3777622"/>
          </a:xfrm>
        </p:spPr>
        <p:txBody>
          <a:bodyPr>
            <a:normAutofit/>
          </a:bodyPr>
          <a:lstStyle/>
          <a:p>
            <a:r>
              <a:rPr lang="el-GR" dirty="0" smtClean="0"/>
              <a:t>Η </a:t>
            </a:r>
            <a:r>
              <a:rPr lang="el-GR" b="1" dirty="0" smtClean="0"/>
              <a:t>ενεργητική ακρόαση</a:t>
            </a:r>
            <a:r>
              <a:rPr lang="el-GR" dirty="0" smtClean="0"/>
              <a:t> σημαίνει ότι ο γονιός:</a:t>
            </a:r>
          </a:p>
          <a:p>
            <a:pPr marL="0" indent="0">
              <a:buNone/>
            </a:pPr>
            <a:r>
              <a:rPr lang="el-GR" dirty="0" smtClean="0"/>
              <a:t>Κοιτάει το παιδί στα μάτια</a:t>
            </a:r>
          </a:p>
          <a:p>
            <a:pPr marL="0" indent="0">
              <a:buNone/>
            </a:pPr>
            <a:r>
              <a:rPr lang="el-GR" dirty="0" smtClean="0"/>
              <a:t>Ακούει χωρίς να διακόπτει</a:t>
            </a:r>
          </a:p>
          <a:p>
            <a:pPr marL="0" indent="0">
              <a:buNone/>
            </a:pPr>
            <a:r>
              <a:rPr lang="el-GR" dirty="0" smtClean="0"/>
              <a:t>Αποφεύγει αμέσως να δώσει λύσεις ή συμβουλές</a:t>
            </a:r>
          </a:p>
          <a:p>
            <a:pPr marL="0" indent="0">
              <a:buNone/>
            </a:pPr>
            <a:r>
              <a:rPr lang="el-GR" b="1" dirty="0" smtClean="0"/>
              <a:t>Για παράδειγμα</a:t>
            </a:r>
            <a:r>
              <a:rPr lang="el-GR" dirty="0" smtClean="0"/>
              <a:t>, αν ένα παιδί έρχεται σπίτι στενοχωρημένο μετά από καβγά στο σχολείο, ο γονιός απλώς ακούει πρώτα: “Τι έγινε; Θέλεις να μου πεις;”</a:t>
            </a:r>
            <a:br>
              <a:rPr lang="el-GR" dirty="0" smtClean="0"/>
            </a:br>
            <a:r>
              <a:rPr lang="el-GR" dirty="0" smtClean="0"/>
              <a:t>Μόλις το παιδί εκφράσει τα συναισθήματά του, τότε μπορούν να συζητήσουν μαζί για λύσεις.</a:t>
            </a:r>
          </a:p>
          <a:p>
            <a:r>
              <a:rPr lang="el-GR" dirty="0" smtClean="0"/>
              <a:t>Με αυτήν την προσέγγιση, τα παιδιά νιώθουν ότι τα συναισθήματά τους γίνονται κατανοητά και αποδεκτά, κάτι που ενισχύει την </a:t>
            </a:r>
            <a:r>
              <a:rPr lang="el-GR" b="1" dirty="0" smtClean="0"/>
              <a:t>συναισθηματική τους νοημοσύνη</a:t>
            </a:r>
            <a:r>
              <a:rPr lang="el-GR" dirty="0" smtClean="0"/>
              <a:t> .</a:t>
            </a:r>
          </a:p>
          <a:p>
            <a:endParaRPr lang="el-GR" dirty="0"/>
          </a:p>
        </p:txBody>
      </p:sp>
      <p:pic>
        <p:nvPicPr>
          <p:cNvPr id="4" name="Εικόνα 3" descr="Stick &lt;strong&gt;Family&lt;/strong&gt; Free Stock Photo - Public Domain Picture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3721" y="1212980"/>
            <a:ext cx="4344351" cy="2059272"/>
          </a:xfrm>
          <a:prstGeom prst="rect">
            <a:avLst/>
          </a:prstGeom>
        </p:spPr>
      </p:pic>
    </p:spTree>
    <p:extLst>
      <p:ext uri="{BB962C8B-B14F-4D97-AF65-F5344CB8AC3E}">
        <p14:creationId xmlns:p14="http://schemas.microsoft.com/office/powerpoint/2010/main" val="37113098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b="1" dirty="0"/>
              <a:t>Συναισθηματική ρύθμιση μέσα από το παιχνίδι</a:t>
            </a:r>
            <a:endParaRPr lang="el-GR" dirty="0"/>
          </a:p>
        </p:txBody>
      </p:sp>
      <p:sp>
        <p:nvSpPr>
          <p:cNvPr id="3" name="Θέση περιεχομένου 2"/>
          <p:cNvSpPr>
            <a:spLocks noGrp="1"/>
          </p:cNvSpPr>
          <p:nvPr>
            <p:ph idx="1"/>
          </p:nvPr>
        </p:nvSpPr>
        <p:spPr>
          <a:xfrm>
            <a:off x="682327" y="1905000"/>
            <a:ext cx="8915400" cy="3777622"/>
          </a:xfrm>
        </p:spPr>
        <p:txBody>
          <a:bodyPr>
            <a:normAutofit fontScale="92500" lnSpcReduction="10000"/>
          </a:bodyPr>
          <a:lstStyle/>
          <a:p>
            <a:r>
              <a:rPr lang="el-GR" dirty="0" smtClean="0"/>
              <a:t>Το παιχνίδι είναι το φυσικό “εργαλείο” των παιδιών για να εκφράσουν και να ρυθμίσουν τα συναισθήματά τους.</a:t>
            </a:r>
            <a:br>
              <a:rPr lang="el-GR" dirty="0" smtClean="0"/>
            </a:br>
            <a:r>
              <a:rPr lang="el-GR" dirty="0" smtClean="0"/>
              <a:t>Μέσα από παιχνίδια ρόλων ή δραματοποίηση, μπορούν να ζήσουν συναισθήματα όπως χαρά, λύπη ή φόβο με ασφαλή τρόπο και να μάθουν να τα διαχειρίζονται.</a:t>
            </a:r>
          </a:p>
          <a:p>
            <a:pPr marL="0" indent="0">
              <a:buNone/>
            </a:pPr>
            <a:r>
              <a:rPr lang="el-GR" dirty="0" smtClean="0"/>
              <a:t>Για παράδειγμα, μπορούμε να προτείνουμε στα παιδιά να παίξουν μία σκηνή όπου ένας ήρωας χάνει κάτι που αγαπά, και μετά να συζητήσουν πώς ένιωσαν και πώς θα μπορούσαν να το αντιμετωπίσουν.</a:t>
            </a:r>
          </a:p>
          <a:p>
            <a:pPr marL="0" indent="0">
              <a:buNone/>
            </a:pPr>
            <a:r>
              <a:rPr lang="el-GR" dirty="0" smtClean="0"/>
              <a:t>Με αυτόν τον τρόπο:</a:t>
            </a:r>
          </a:p>
          <a:p>
            <a:pPr>
              <a:buFont typeface="+mj-lt"/>
              <a:buAutoNum type="arabicPeriod"/>
            </a:pPr>
            <a:r>
              <a:rPr lang="el-GR" dirty="0" smtClean="0"/>
              <a:t>Εκτονώνουν τα έντονα συναισθήματα</a:t>
            </a:r>
          </a:p>
          <a:p>
            <a:pPr>
              <a:buFont typeface="+mj-lt"/>
              <a:buAutoNum type="arabicPeriod"/>
            </a:pPr>
            <a:r>
              <a:rPr lang="el-GR" dirty="0" smtClean="0"/>
              <a:t>Μαθαίνουν να τα αναγνωρίζουν και να τα εκφράζουν</a:t>
            </a:r>
          </a:p>
          <a:p>
            <a:pPr>
              <a:buFont typeface="+mj-lt"/>
              <a:buAutoNum type="arabicPeriod"/>
            </a:pPr>
            <a:r>
              <a:rPr lang="el-GR" dirty="0" smtClean="0"/>
              <a:t>Εξασκούν την αυτορρύθμιση με φυσικό και ευχάριστο τρόπο</a:t>
            </a:r>
            <a:endParaRPr lang="el-GR" dirty="0"/>
          </a:p>
        </p:txBody>
      </p:sp>
      <p:pic>
        <p:nvPicPr>
          <p:cNvPr id="4" name="Εικόνα 3" descr="Photography with Kristen Duke~Capturing Halloween - The Idea Room"/>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74785" y="3816220"/>
            <a:ext cx="4417215" cy="3041779"/>
          </a:xfrm>
          <a:prstGeom prst="rect">
            <a:avLst/>
          </a:prstGeom>
        </p:spPr>
      </p:pic>
    </p:spTree>
    <p:extLst>
      <p:ext uri="{BB962C8B-B14F-4D97-AF65-F5344CB8AC3E}">
        <p14:creationId xmlns:p14="http://schemas.microsoft.com/office/powerpoint/2010/main" val="21749984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b="1" dirty="0"/>
              <a:t>Πώς καλλιεργούμε τη συναισθηματική νοημοσύνη στην καθημερινότητα</a:t>
            </a:r>
            <a:endParaRPr lang="el-GR" dirty="0"/>
          </a:p>
        </p:txBody>
      </p:sp>
      <p:sp>
        <p:nvSpPr>
          <p:cNvPr id="3" name="Θέση περιεχομένου 2"/>
          <p:cNvSpPr>
            <a:spLocks noGrp="1"/>
          </p:cNvSpPr>
          <p:nvPr>
            <p:ph idx="1"/>
          </p:nvPr>
        </p:nvSpPr>
        <p:spPr/>
        <p:txBody>
          <a:bodyPr>
            <a:normAutofit fontScale="85000" lnSpcReduction="20000"/>
          </a:bodyPr>
          <a:lstStyle/>
          <a:p>
            <a:r>
              <a:rPr lang="el-GR" b="1" dirty="0" smtClean="0"/>
              <a:t>Μικρές </a:t>
            </a:r>
            <a:r>
              <a:rPr lang="el-GR" b="1" dirty="0"/>
              <a:t>συνήθειες με μεγάλη </a:t>
            </a:r>
            <a:r>
              <a:rPr lang="el-GR" b="1" dirty="0" smtClean="0"/>
              <a:t>αξία</a:t>
            </a:r>
            <a:r>
              <a:rPr lang="en-US" b="1" dirty="0" smtClean="0"/>
              <a:t>- </a:t>
            </a:r>
            <a:r>
              <a:rPr lang="el-GR" b="1" dirty="0" err="1" smtClean="0"/>
              <a:t>Ρουτίνες</a:t>
            </a:r>
            <a:r>
              <a:rPr lang="el-GR" b="1" dirty="0" smtClean="0"/>
              <a:t> Συναισθημάτων</a:t>
            </a:r>
            <a:endParaRPr lang="el-GR" dirty="0"/>
          </a:p>
          <a:p>
            <a:pPr marL="0" indent="0">
              <a:buNone/>
            </a:pPr>
            <a:r>
              <a:rPr lang="el-GR" dirty="0" smtClean="0"/>
              <a:t>Ρωτάμε </a:t>
            </a:r>
            <a:r>
              <a:rPr lang="el-GR" dirty="0"/>
              <a:t>κάθε μέρα: </a:t>
            </a:r>
            <a:r>
              <a:rPr lang="el-GR" i="1" dirty="0"/>
              <a:t>«Πώς ένιωσες σήμερα στο σχολείο;»</a:t>
            </a:r>
            <a:endParaRPr lang="el-GR" dirty="0"/>
          </a:p>
          <a:p>
            <a:pPr marL="0" indent="0">
              <a:buNone/>
            </a:pPr>
            <a:r>
              <a:rPr lang="el-GR" dirty="0"/>
              <a:t>Μαθαίνουμε να αναγνωρίζουμε και να ονομάζουμε συναισθήματα.</a:t>
            </a:r>
          </a:p>
          <a:p>
            <a:r>
              <a:rPr lang="el-GR" dirty="0"/>
              <a:t>📘 </a:t>
            </a:r>
            <a:r>
              <a:rPr lang="el-GR" b="1" dirty="0"/>
              <a:t>Εβδομαδιαίο “συναισθηματικό ημερολόγιο”</a:t>
            </a:r>
            <a:endParaRPr lang="el-GR" dirty="0"/>
          </a:p>
          <a:p>
            <a:pPr marL="0" indent="0">
              <a:buNone/>
            </a:pPr>
            <a:r>
              <a:rPr lang="el-GR" dirty="0"/>
              <a:t>Καταγραφή συναισθημάτων με λέξεις ή χρώματα.</a:t>
            </a:r>
          </a:p>
          <a:p>
            <a:pPr marL="0" indent="0">
              <a:buNone/>
            </a:pPr>
            <a:r>
              <a:rPr lang="el-GR" dirty="0"/>
              <a:t>Ενισχύει την αυτογνωσία και τον </a:t>
            </a:r>
            <a:r>
              <a:rPr lang="el-GR" dirty="0" err="1"/>
              <a:t>αναστοχασμό</a:t>
            </a:r>
            <a:r>
              <a:rPr lang="el-GR" dirty="0"/>
              <a:t>.</a:t>
            </a:r>
          </a:p>
          <a:p>
            <a:r>
              <a:rPr lang="el-GR" b="1" dirty="0" smtClean="0"/>
              <a:t>Οικογενειακό </a:t>
            </a:r>
            <a:r>
              <a:rPr lang="el-GR" b="1" dirty="0"/>
              <a:t>“τραπέζι συναισθημάτων” </a:t>
            </a:r>
            <a:r>
              <a:rPr lang="el-GR" b="1" dirty="0" smtClean="0"/>
              <a:t>(π.χ. κάθε </a:t>
            </a:r>
            <a:r>
              <a:rPr lang="el-GR" b="1" dirty="0"/>
              <a:t>Παρασκευή)</a:t>
            </a:r>
            <a:endParaRPr lang="el-GR" dirty="0"/>
          </a:p>
          <a:p>
            <a:pPr marL="0" indent="0">
              <a:buNone/>
            </a:pPr>
            <a:r>
              <a:rPr lang="el-GR" dirty="0"/>
              <a:t>Ο καθένας </a:t>
            </a:r>
            <a:r>
              <a:rPr lang="el-GR" dirty="0" smtClean="0"/>
              <a:t>μοιράζεται την εμπειρία του για το  </a:t>
            </a:r>
            <a:r>
              <a:rPr lang="el-GR" dirty="0"/>
              <a:t>πώς ένιωσε μέσα στην εβδομάδα.</a:t>
            </a:r>
          </a:p>
          <a:p>
            <a:pPr marL="0" indent="0">
              <a:buNone/>
            </a:pPr>
            <a:r>
              <a:rPr lang="el-GR" dirty="0"/>
              <a:t>Καλλιεργεί την </a:t>
            </a:r>
            <a:r>
              <a:rPr lang="el-GR" dirty="0" err="1"/>
              <a:t>ενσυναίσθηση</a:t>
            </a:r>
            <a:r>
              <a:rPr lang="el-GR" dirty="0"/>
              <a:t> και την επικοινωνία.</a:t>
            </a:r>
          </a:p>
          <a:p>
            <a:r>
              <a:rPr lang="el-GR" dirty="0" smtClean="0"/>
              <a:t> </a:t>
            </a:r>
            <a:r>
              <a:rPr lang="el-GR" b="1" dirty="0"/>
              <a:t>Το παράδειγμα των γονέων</a:t>
            </a:r>
            <a:endParaRPr lang="el-GR" dirty="0"/>
          </a:p>
          <a:p>
            <a:pPr marL="0" indent="0">
              <a:buNone/>
            </a:pPr>
            <a:r>
              <a:rPr lang="el-GR" dirty="0"/>
              <a:t>Τα παιδιά μαθαίνουν παρατηρώντας πώς </a:t>
            </a:r>
            <a:r>
              <a:rPr lang="el-GR" i="1" dirty="0"/>
              <a:t>εμείς</a:t>
            </a:r>
            <a:r>
              <a:rPr lang="el-GR" dirty="0"/>
              <a:t> εκφράζουμε και διαχειριζόμαστε τα συναισθήματά μας.</a:t>
            </a:r>
          </a:p>
        </p:txBody>
      </p:sp>
      <p:pic>
        <p:nvPicPr>
          <p:cNvPr id="5" name="Εικόνα 4" descr="Checklist Task &lt;strong&gt;To Do&lt;/strong&gt; · Free vector graphic on Pixabay"/>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16805" y="1558212"/>
            <a:ext cx="2487807" cy="2681469"/>
          </a:xfrm>
          <a:prstGeom prst="rect">
            <a:avLst/>
          </a:prstGeom>
        </p:spPr>
      </p:pic>
    </p:spTree>
    <p:extLst>
      <p:ext uri="{BB962C8B-B14F-4D97-AF65-F5344CB8AC3E}">
        <p14:creationId xmlns:p14="http://schemas.microsoft.com/office/powerpoint/2010/main" val="23991269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Συναισθηματική Νοημοσύνη και Σχολική </a:t>
            </a:r>
            <a:r>
              <a:rPr lang="el-GR" dirty="0" smtClean="0"/>
              <a:t>ζωή</a:t>
            </a:r>
            <a:endParaRPr lang="el-GR" dirty="0"/>
          </a:p>
        </p:txBody>
      </p:sp>
      <p:sp>
        <p:nvSpPr>
          <p:cNvPr id="3" name="Θέση περιεχομένου 2"/>
          <p:cNvSpPr>
            <a:spLocks noGrp="1"/>
          </p:cNvSpPr>
          <p:nvPr>
            <p:ph idx="1"/>
          </p:nvPr>
        </p:nvSpPr>
        <p:spPr>
          <a:xfrm>
            <a:off x="629783" y="1661218"/>
            <a:ext cx="8915400" cy="3777622"/>
          </a:xfrm>
        </p:spPr>
        <p:txBody>
          <a:bodyPr>
            <a:normAutofit fontScale="85000" lnSpcReduction="20000"/>
          </a:bodyPr>
          <a:lstStyle/>
          <a:p>
            <a:r>
              <a:rPr lang="el-GR" b="1" dirty="0"/>
              <a:t>Η ΣΝ στηρίζει τη μάθηση</a:t>
            </a:r>
            <a:endParaRPr lang="el-GR" dirty="0"/>
          </a:p>
          <a:p>
            <a:pPr marL="0" indent="0">
              <a:buNone/>
            </a:pPr>
            <a:r>
              <a:rPr lang="el-GR" dirty="0"/>
              <a:t>Τα παιδιά που αναγνωρίζουν και ρυθμίζουν τα συναισθήματά τους</a:t>
            </a:r>
            <a:br>
              <a:rPr lang="el-GR" dirty="0"/>
            </a:br>
            <a:r>
              <a:rPr lang="el-GR" dirty="0"/>
              <a:t>➜ έχουν </a:t>
            </a:r>
            <a:r>
              <a:rPr lang="el-GR" b="1" dirty="0"/>
              <a:t>καλύτερη συγκέντρωση</a:t>
            </a:r>
            <a:r>
              <a:rPr lang="el-GR" dirty="0"/>
              <a:t>,</a:t>
            </a:r>
            <a:br>
              <a:rPr lang="el-GR" dirty="0"/>
            </a:br>
            <a:r>
              <a:rPr lang="el-GR" dirty="0"/>
              <a:t>➜ </a:t>
            </a:r>
            <a:r>
              <a:rPr lang="el-GR" b="1" dirty="0"/>
              <a:t>αντιμετωπίζουν με ψυχραιμία</a:t>
            </a:r>
            <a:r>
              <a:rPr lang="el-GR" dirty="0"/>
              <a:t> την αποτυχία,</a:t>
            </a:r>
            <a:br>
              <a:rPr lang="el-GR" dirty="0"/>
            </a:br>
            <a:r>
              <a:rPr lang="el-GR" dirty="0"/>
              <a:t>➜ </a:t>
            </a:r>
            <a:r>
              <a:rPr lang="el-GR" dirty="0" smtClean="0"/>
              <a:t>έχουν</a:t>
            </a:r>
            <a:r>
              <a:rPr lang="el-GR" b="1" dirty="0" smtClean="0"/>
              <a:t> κίνητρο </a:t>
            </a:r>
            <a:r>
              <a:rPr lang="el-GR" dirty="0" smtClean="0"/>
              <a:t>για μάθηση</a:t>
            </a:r>
            <a:endParaRPr lang="el-GR" dirty="0"/>
          </a:p>
          <a:p>
            <a:r>
              <a:rPr lang="el-GR" dirty="0" smtClean="0"/>
              <a:t> </a:t>
            </a:r>
            <a:r>
              <a:rPr lang="el-GR" b="1" dirty="0"/>
              <a:t>Σχέση με επιδόσεις &amp; κίνητρο</a:t>
            </a:r>
            <a:endParaRPr lang="el-GR" dirty="0"/>
          </a:p>
          <a:p>
            <a:pPr marL="0" indent="0">
              <a:buNone/>
            </a:pPr>
            <a:r>
              <a:rPr lang="el-GR" dirty="0"/>
              <a:t>Η θετική συναισθηματική κατάσταση ενισχύει την </a:t>
            </a:r>
            <a:r>
              <a:rPr lang="el-GR" b="1" dirty="0"/>
              <a:t>αυτοπεποίθηση</a:t>
            </a:r>
            <a:r>
              <a:rPr lang="el-GR" dirty="0"/>
              <a:t> και την </a:t>
            </a:r>
            <a:r>
              <a:rPr lang="el-GR" b="1" dirty="0"/>
              <a:t>επιμονή</a:t>
            </a:r>
            <a:r>
              <a:rPr lang="el-GR" dirty="0"/>
              <a:t>.</a:t>
            </a:r>
          </a:p>
          <a:p>
            <a:pPr marL="0" indent="0">
              <a:buNone/>
            </a:pPr>
            <a:r>
              <a:rPr lang="el-GR" dirty="0"/>
              <a:t>Η ασφάλεια και η </a:t>
            </a:r>
            <a:r>
              <a:rPr lang="el-GR" dirty="0" err="1"/>
              <a:t>ενσυναίσθηση</a:t>
            </a:r>
            <a:r>
              <a:rPr lang="el-GR" dirty="0"/>
              <a:t> μέσα στο σχολείο → προάγουν τη </a:t>
            </a:r>
            <a:r>
              <a:rPr lang="el-GR" b="1" dirty="0"/>
              <a:t>συνεργασία</a:t>
            </a:r>
            <a:r>
              <a:rPr lang="el-GR" dirty="0"/>
              <a:t> και τη </a:t>
            </a:r>
            <a:r>
              <a:rPr lang="el-GR" b="1" dirty="0"/>
              <a:t>μάθηση</a:t>
            </a:r>
            <a:r>
              <a:rPr lang="el-GR" dirty="0"/>
              <a:t>.</a:t>
            </a:r>
          </a:p>
          <a:p>
            <a:pPr marL="0" indent="0">
              <a:buNone/>
            </a:pPr>
            <a:r>
              <a:rPr lang="el-GR" dirty="0" smtClean="0"/>
              <a:t> </a:t>
            </a:r>
            <a:r>
              <a:rPr lang="el-GR" b="1" dirty="0"/>
              <a:t>Παράδειγμα:</a:t>
            </a:r>
            <a:r>
              <a:rPr lang="el-GR" dirty="0"/>
              <a:t/>
            </a:r>
            <a:br>
              <a:rPr lang="el-GR" dirty="0"/>
            </a:br>
            <a:r>
              <a:rPr lang="el-GR" dirty="0"/>
              <a:t>Ένα παιδί αποτυγχάνει σε τεστ.</a:t>
            </a:r>
          </a:p>
          <a:p>
            <a:pPr marL="0" indent="0">
              <a:buNone/>
            </a:pPr>
            <a:r>
              <a:rPr lang="el-GR" dirty="0"/>
              <a:t>Αντί να απογοητευτεί έντονα,</a:t>
            </a:r>
            <a:br>
              <a:rPr lang="el-GR" dirty="0"/>
            </a:br>
            <a:r>
              <a:rPr lang="el-GR" dirty="0"/>
              <a:t>με την </a:t>
            </a:r>
            <a:r>
              <a:rPr lang="el-GR" b="1" dirty="0"/>
              <a:t>υποστήριξη γονιών &amp; δασκάλου</a:t>
            </a:r>
            <a:r>
              <a:rPr lang="el-GR" dirty="0"/>
              <a:t> μαθαίνει να λέει:</a:t>
            </a:r>
            <a:br>
              <a:rPr lang="el-GR" dirty="0"/>
            </a:br>
            <a:r>
              <a:rPr lang="el-GR" i="1" dirty="0"/>
              <a:t>«Δεν τα πήγα όπως ήθελα, αλλά μπορώ να προσπαθήσω ξανά.»</a:t>
            </a:r>
            <a:endParaRPr lang="el-GR" dirty="0"/>
          </a:p>
          <a:p>
            <a:pPr marL="0" indent="0">
              <a:buNone/>
            </a:pPr>
            <a:r>
              <a:rPr lang="el-GR" dirty="0"/>
              <a:t>Έτσι καλλιεργείται </a:t>
            </a:r>
            <a:r>
              <a:rPr lang="el-GR" dirty="0" smtClean="0"/>
              <a:t>η </a:t>
            </a:r>
            <a:r>
              <a:rPr lang="el-GR" b="1" dirty="0" smtClean="0"/>
              <a:t>ανθεκτικότητα</a:t>
            </a:r>
            <a:r>
              <a:rPr lang="el-GR" dirty="0" smtClean="0"/>
              <a:t> </a:t>
            </a:r>
            <a:r>
              <a:rPr lang="el-GR" dirty="0"/>
              <a:t>και </a:t>
            </a:r>
            <a:r>
              <a:rPr lang="el-GR" dirty="0" smtClean="0"/>
              <a:t> το </a:t>
            </a:r>
            <a:r>
              <a:rPr lang="el-GR" b="1" dirty="0" smtClean="0"/>
              <a:t>εσωτερικό </a:t>
            </a:r>
            <a:r>
              <a:rPr lang="el-GR" b="1" dirty="0"/>
              <a:t>κίνητρο</a:t>
            </a:r>
            <a:r>
              <a:rPr lang="el-GR" dirty="0"/>
              <a:t>.</a:t>
            </a:r>
          </a:p>
          <a:p>
            <a:endParaRPr lang="el-GR" dirty="0"/>
          </a:p>
        </p:txBody>
      </p:sp>
      <p:pic>
        <p:nvPicPr>
          <p:cNvPr id="4" name="Εικόνα 3" descr="Using a data-based tool to reflect on classroom climate and well-being ..."/>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50034" y="3760238"/>
            <a:ext cx="4462521" cy="2976464"/>
          </a:xfrm>
          <a:prstGeom prst="rect">
            <a:avLst/>
          </a:prstGeom>
        </p:spPr>
      </p:pic>
    </p:spTree>
    <p:extLst>
      <p:ext uri="{BB962C8B-B14F-4D97-AF65-F5344CB8AC3E}">
        <p14:creationId xmlns:p14="http://schemas.microsoft.com/office/powerpoint/2010/main" val="32741001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Συναισθηματική Νοημοσύνη και Ψηφιακή Εποχή</a:t>
            </a:r>
            <a:endParaRPr lang="el-GR" dirty="0"/>
          </a:p>
        </p:txBody>
      </p:sp>
      <p:sp>
        <p:nvSpPr>
          <p:cNvPr id="3" name="Θέση περιεχομένου 2"/>
          <p:cNvSpPr>
            <a:spLocks noGrp="1"/>
          </p:cNvSpPr>
          <p:nvPr>
            <p:ph idx="1"/>
          </p:nvPr>
        </p:nvSpPr>
        <p:spPr>
          <a:xfrm>
            <a:off x="555139" y="2852058"/>
            <a:ext cx="8915400" cy="3777622"/>
          </a:xfrm>
        </p:spPr>
        <p:txBody>
          <a:bodyPr>
            <a:normAutofit fontScale="77500" lnSpcReduction="20000"/>
          </a:bodyPr>
          <a:lstStyle/>
          <a:p>
            <a:r>
              <a:rPr lang="el-GR" dirty="0" smtClean="0"/>
              <a:t> </a:t>
            </a:r>
            <a:r>
              <a:rPr lang="el-GR" b="1" dirty="0"/>
              <a:t>Στην εποχή των οθονών</a:t>
            </a:r>
            <a:r>
              <a:rPr lang="el-GR" b="1" dirty="0" smtClean="0"/>
              <a:t>..</a:t>
            </a:r>
            <a:r>
              <a:rPr lang="el-GR" dirty="0"/>
              <a:t/>
            </a:r>
            <a:br>
              <a:rPr lang="el-GR" dirty="0"/>
            </a:br>
            <a:r>
              <a:rPr lang="el-GR" dirty="0"/>
              <a:t>Τα παιδιά βιώνουν </a:t>
            </a:r>
            <a:r>
              <a:rPr lang="el-GR" b="1" dirty="0"/>
              <a:t>συναισθήματα</a:t>
            </a:r>
            <a:r>
              <a:rPr lang="el-GR" dirty="0"/>
              <a:t> και μέσα από τα </a:t>
            </a:r>
            <a:r>
              <a:rPr lang="el-GR" b="1" dirty="0" err="1"/>
              <a:t>social</a:t>
            </a:r>
            <a:r>
              <a:rPr lang="el-GR" b="1" dirty="0"/>
              <a:t> </a:t>
            </a:r>
            <a:r>
              <a:rPr lang="el-GR" b="1" dirty="0" err="1"/>
              <a:t>media</a:t>
            </a:r>
            <a:r>
              <a:rPr lang="el-GR" b="1" dirty="0"/>
              <a:t>, </a:t>
            </a:r>
            <a:r>
              <a:rPr lang="el-GR" b="1" dirty="0" smtClean="0"/>
              <a:t>τα παιχνίδια και </a:t>
            </a:r>
            <a:r>
              <a:rPr lang="el-GR" b="1" dirty="0" err="1" smtClean="0"/>
              <a:t>ταομαδικά</a:t>
            </a:r>
            <a:r>
              <a:rPr lang="el-GR" b="1" dirty="0" smtClean="0"/>
              <a:t> </a:t>
            </a:r>
            <a:r>
              <a:rPr lang="el-GR" b="1" dirty="0" err="1"/>
              <a:t>chats</a:t>
            </a:r>
            <a:r>
              <a:rPr lang="el-GR" dirty="0"/>
              <a:t>.</a:t>
            </a:r>
            <a:br>
              <a:rPr lang="el-GR" dirty="0"/>
            </a:br>
            <a:r>
              <a:rPr lang="el-GR" dirty="0"/>
              <a:t>Η ΣΝ τα βοηθά να </a:t>
            </a:r>
            <a:r>
              <a:rPr lang="el-GR" i="1" dirty="0"/>
              <a:t>κατανοούν, να εκφράζουν και να διαχειρίζονται</a:t>
            </a:r>
            <a:r>
              <a:rPr lang="el-GR" dirty="0"/>
              <a:t> αυτά τα συναισθήματα.</a:t>
            </a:r>
          </a:p>
          <a:p>
            <a:r>
              <a:rPr lang="el-GR" b="1" dirty="0" smtClean="0"/>
              <a:t>Πώς </a:t>
            </a:r>
            <a:r>
              <a:rPr lang="el-GR" b="1" dirty="0"/>
              <a:t>βοηθάμε ως γονείς;</a:t>
            </a:r>
            <a:endParaRPr lang="el-GR" dirty="0"/>
          </a:p>
          <a:p>
            <a:pPr>
              <a:buFont typeface="+mj-lt"/>
              <a:buAutoNum type="arabicPeriod"/>
            </a:pPr>
            <a:r>
              <a:rPr lang="el-GR" dirty="0"/>
              <a:t>Συζητάμε </a:t>
            </a:r>
            <a:r>
              <a:rPr lang="el-GR" b="1" dirty="0"/>
              <a:t>πώς ένιωσαν</a:t>
            </a:r>
            <a:r>
              <a:rPr lang="el-GR" dirty="0"/>
              <a:t> μετά από μια </a:t>
            </a:r>
            <a:r>
              <a:rPr lang="el-GR" dirty="0" err="1"/>
              <a:t>online</a:t>
            </a:r>
            <a:r>
              <a:rPr lang="el-GR" dirty="0"/>
              <a:t> εμπειρία (π.χ. μήνυμα, σχόλιο, παιχνίδι).</a:t>
            </a:r>
          </a:p>
          <a:p>
            <a:pPr>
              <a:buFont typeface="+mj-lt"/>
              <a:buAutoNum type="arabicPeriod"/>
            </a:pPr>
            <a:r>
              <a:rPr lang="el-GR" dirty="0"/>
              <a:t>Μαθαίνουμε να </a:t>
            </a:r>
            <a:r>
              <a:rPr lang="el-GR" b="1" dirty="0"/>
              <a:t>αναγνωρίζουμε “ψηφιακά” συναισθήματα</a:t>
            </a:r>
            <a:r>
              <a:rPr lang="el-GR" dirty="0"/>
              <a:t>: χαρά, απογοήτευση, ζήλια, θυμό.</a:t>
            </a:r>
          </a:p>
          <a:p>
            <a:pPr>
              <a:buFont typeface="+mj-lt"/>
              <a:buAutoNum type="arabicPeriod"/>
            </a:pPr>
            <a:r>
              <a:rPr lang="el-GR" dirty="0"/>
              <a:t>Ενισχύουμε την </a:t>
            </a:r>
            <a:r>
              <a:rPr lang="el-GR" b="1" dirty="0" err="1"/>
              <a:t>ενσυναίσθηση</a:t>
            </a:r>
            <a:r>
              <a:rPr lang="el-GR" dirty="0"/>
              <a:t>: “Πώς νομίζεις ότι ένιωσε ο φίλος σου όταν διάβασε αυτό το μήνυμα;”</a:t>
            </a:r>
          </a:p>
          <a:p>
            <a:pPr>
              <a:buFont typeface="+mj-lt"/>
              <a:buAutoNum type="arabicPeriod"/>
            </a:pPr>
            <a:r>
              <a:rPr lang="el-GR" dirty="0"/>
              <a:t>Θέτουμε </a:t>
            </a:r>
            <a:r>
              <a:rPr lang="el-GR" b="1" dirty="0"/>
              <a:t>όρια &amp; χρόνο οθόνης</a:t>
            </a:r>
            <a:r>
              <a:rPr lang="el-GR" dirty="0"/>
              <a:t> με συζήτηση, όχι επιβολή.</a:t>
            </a:r>
          </a:p>
          <a:p>
            <a:pPr marL="0" indent="0">
              <a:buNone/>
            </a:pPr>
            <a:r>
              <a:rPr lang="el-GR" dirty="0" smtClean="0"/>
              <a:t> </a:t>
            </a:r>
            <a:r>
              <a:rPr lang="el-GR" b="1" dirty="0"/>
              <a:t>Παράδειγμα:</a:t>
            </a:r>
            <a:r>
              <a:rPr lang="el-GR" dirty="0"/>
              <a:t/>
            </a:r>
            <a:br>
              <a:rPr lang="el-GR" dirty="0"/>
            </a:br>
            <a:r>
              <a:rPr lang="el-GR" dirty="0"/>
              <a:t>Ένα παιδί στενοχωριέται από σχόλιο σε ομαδικό </a:t>
            </a:r>
            <a:r>
              <a:rPr lang="el-GR" dirty="0" err="1"/>
              <a:t>chat</a:t>
            </a:r>
            <a:r>
              <a:rPr lang="el-GR" dirty="0"/>
              <a:t>.</a:t>
            </a:r>
            <a:br>
              <a:rPr lang="el-GR" dirty="0"/>
            </a:br>
            <a:r>
              <a:rPr lang="el-GR" dirty="0"/>
              <a:t>→ Ο γονιός δεν το απορρίπτει (“μην το παίρνεις προσωπικά”),</a:t>
            </a:r>
            <a:br>
              <a:rPr lang="el-GR" dirty="0"/>
            </a:br>
            <a:r>
              <a:rPr lang="el-GR" dirty="0"/>
              <a:t>αλλά </a:t>
            </a:r>
            <a:r>
              <a:rPr lang="el-GR" b="1" dirty="0"/>
              <a:t>ακούει</a:t>
            </a:r>
            <a:r>
              <a:rPr lang="el-GR" dirty="0"/>
              <a:t>, </a:t>
            </a:r>
            <a:r>
              <a:rPr lang="el-GR" b="1" dirty="0"/>
              <a:t>επιβεβαιώνει το συναίσθημα</a:t>
            </a:r>
            <a:r>
              <a:rPr lang="el-GR" dirty="0"/>
              <a:t> (“Καταλαβαίνω ότι σε πείραξε”)</a:t>
            </a:r>
            <a:br>
              <a:rPr lang="el-GR" dirty="0"/>
            </a:br>
            <a:r>
              <a:rPr lang="el-GR" dirty="0"/>
              <a:t>και το </a:t>
            </a:r>
            <a:r>
              <a:rPr lang="el-GR" b="1" dirty="0"/>
              <a:t>βοηθά να σκεφτεί λύσεις</a:t>
            </a:r>
            <a:r>
              <a:rPr lang="el-GR" dirty="0"/>
              <a:t>: </a:t>
            </a:r>
            <a:r>
              <a:rPr lang="el-GR" i="1" dirty="0"/>
              <a:t>“Τι θα μπορούσες να απαντήσεις ή να κάνεις διαφορετικά;”</a:t>
            </a:r>
            <a:endParaRPr lang="el-GR" dirty="0"/>
          </a:p>
          <a:p>
            <a:endParaRPr lang="el-GR" dirty="0"/>
          </a:p>
        </p:txBody>
      </p:sp>
      <p:pic>
        <p:nvPicPr>
          <p:cNvPr id="4" name="Εικόνα 3" descr="A Principal's Reflections: Leading in the &lt;strong&gt;Digital&lt;/strong&gt; &lt;strong&gt;Age&lt;/strong&g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70539" y="1264555"/>
            <a:ext cx="2590056" cy="2110895"/>
          </a:xfrm>
          <a:prstGeom prst="rect">
            <a:avLst/>
          </a:prstGeom>
        </p:spPr>
      </p:pic>
    </p:spTree>
    <p:extLst>
      <p:ext uri="{BB962C8B-B14F-4D97-AF65-F5344CB8AC3E}">
        <p14:creationId xmlns:p14="http://schemas.microsoft.com/office/powerpoint/2010/main" val="168656002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Μικρές ασκήσεις για το σπίτι</a:t>
            </a:r>
            <a:endParaRPr lang="el-GR" dirty="0"/>
          </a:p>
        </p:txBody>
      </p:sp>
      <p:sp>
        <p:nvSpPr>
          <p:cNvPr id="3" name="Θέση περιεχομένου 2"/>
          <p:cNvSpPr>
            <a:spLocks noGrp="1"/>
          </p:cNvSpPr>
          <p:nvPr>
            <p:ph idx="1"/>
          </p:nvPr>
        </p:nvSpPr>
        <p:spPr>
          <a:xfrm>
            <a:off x="1152297" y="1900458"/>
            <a:ext cx="8915400" cy="3777622"/>
          </a:xfrm>
        </p:spPr>
        <p:txBody>
          <a:bodyPr>
            <a:normAutofit fontScale="92500" lnSpcReduction="10000"/>
          </a:bodyPr>
          <a:lstStyle/>
          <a:p>
            <a:r>
              <a:rPr lang="el-GR" b="1" dirty="0" smtClean="0"/>
              <a:t>Βάζω </a:t>
            </a:r>
            <a:r>
              <a:rPr lang="el-GR" b="1" dirty="0"/>
              <a:t>όνομα στο συναίσθημά </a:t>
            </a:r>
            <a:r>
              <a:rPr lang="el-GR" b="1" dirty="0" smtClean="0"/>
              <a:t>μου</a:t>
            </a:r>
            <a:r>
              <a:rPr lang="el-GR" dirty="0"/>
              <a:t/>
            </a:r>
            <a:br>
              <a:rPr lang="el-GR" dirty="0"/>
            </a:br>
            <a:r>
              <a:rPr lang="el-GR" dirty="0"/>
              <a:t>– Μαθαίνουμε να λέμε </a:t>
            </a:r>
            <a:r>
              <a:rPr lang="el-GR" i="1" dirty="0"/>
              <a:t>“Νιώθω θυμό / λύπη / χαρά”</a:t>
            </a:r>
            <a:r>
              <a:rPr lang="el-GR" dirty="0"/>
              <a:t> </a:t>
            </a:r>
            <a:endParaRPr lang="en-US" dirty="0" smtClean="0"/>
          </a:p>
          <a:p>
            <a:pPr marL="0" indent="0">
              <a:buNone/>
            </a:pPr>
            <a:r>
              <a:rPr lang="el-GR" dirty="0" smtClean="0"/>
              <a:t>αντί </a:t>
            </a:r>
            <a:r>
              <a:rPr lang="el-GR" dirty="0"/>
              <a:t>για </a:t>
            </a:r>
            <a:r>
              <a:rPr lang="el-GR" i="1" dirty="0"/>
              <a:t>“είμαι κακός / στενοχωρημένος”</a:t>
            </a:r>
            <a:r>
              <a:rPr lang="el-GR" dirty="0"/>
              <a:t>.</a:t>
            </a:r>
            <a:br>
              <a:rPr lang="el-GR" dirty="0"/>
            </a:br>
            <a:r>
              <a:rPr lang="el-GR" dirty="0"/>
              <a:t>– Αναγνώριση = πρώτο βήμα για διαχείριση.</a:t>
            </a:r>
          </a:p>
          <a:p>
            <a:r>
              <a:rPr lang="el-GR" dirty="0" smtClean="0"/>
              <a:t> </a:t>
            </a:r>
            <a:r>
              <a:rPr lang="el-GR" b="1" dirty="0" smtClean="0"/>
              <a:t>Σκέφτομαι </a:t>
            </a:r>
            <a:r>
              <a:rPr lang="el-GR" b="1" dirty="0"/>
              <a:t>πριν </a:t>
            </a:r>
            <a:r>
              <a:rPr lang="el-GR" b="1" dirty="0" smtClean="0"/>
              <a:t>αντιδράσω</a:t>
            </a:r>
            <a:r>
              <a:rPr lang="el-GR" dirty="0"/>
              <a:t/>
            </a:r>
            <a:br>
              <a:rPr lang="el-GR" dirty="0"/>
            </a:br>
            <a:r>
              <a:rPr lang="el-GR" dirty="0"/>
              <a:t>– Παίρνω μια ανάσα πριν απαντήσω ή θυμώσω.</a:t>
            </a:r>
            <a:br>
              <a:rPr lang="el-GR" dirty="0"/>
            </a:br>
            <a:r>
              <a:rPr lang="el-GR" dirty="0"/>
              <a:t>– Διδάσκω στο παιδί </a:t>
            </a:r>
            <a:r>
              <a:rPr lang="el-GR" dirty="0" smtClean="0"/>
              <a:t>την </a:t>
            </a:r>
            <a:r>
              <a:rPr lang="el-GR" dirty="0"/>
              <a:t>“παύση” πριν την πράξη.</a:t>
            </a:r>
          </a:p>
          <a:p>
            <a:r>
              <a:rPr lang="el-GR" dirty="0" smtClean="0"/>
              <a:t> </a:t>
            </a:r>
            <a:r>
              <a:rPr lang="el-GR" b="1" dirty="0" smtClean="0"/>
              <a:t>Ρωτώ</a:t>
            </a:r>
            <a:r>
              <a:rPr lang="el-GR" b="1" dirty="0"/>
              <a:t>: πώς νιώθεις</a:t>
            </a:r>
            <a:r>
              <a:rPr lang="el-GR" b="1" dirty="0" smtClean="0"/>
              <a:t>;</a:t>
            </a:r>
            <a:r>
              <a:rPr lang="el-GR" dirty="0"/>
              <a:t/>
            </a:r>
            <a:br>
              <a:rPr lang="el-GR" dirty="0"/>
            </a:br>
            <a:r>
              <a:rPr lang="el-GR" dirty="0"/>
              <a:t>– Ανοίγω διάλογο, δείχνω ενδιαφέρον.</a:t>
            </a:r>
            <a:br>
              <a:rPr lang="el-GR" dirty="0"/>
            </a:br>
            <a:r>
              <a:rPr lang="el-GR" dirty="0"/>
              <a:t>– Καλλιεργώ </a:t>
            </a:r>
            <a:r>
              <a:rPr lang="el-GR" dirty="0" err="1"/>
              <a:t>ενσυναίσθηση</a:t>
            </a:r>
            <a:r>
              <a:rPr lang="el-GR" dirty="0"/>
              <a:t> και εμπιστοσύνη</a:t>
            </a:r>
            <a:r>
              <a:rPr lang="el-GR" dirty="0" smtClean="0"/>
              <a:t>.</a:t>
            </a:r>
          </a:p>
          <a:p>
            <a:pPr marL="0" indent="0">
              <a:buNone/>
            </a:pPr>
            <a:r>
              <a:rPr lang="el-GR" dirty="0" smtClean="0"/>
              <a:t> </a:t>
            </a:r>
            <a:r>
              <a:rPr lang="el-GR" b="1" dirty="0"/>
              <a:t>Στόχος:</a:t>
            </a:r>
            <a:r>
              <a:rPr lang="el-GR" dirty="0"/>
              <a:t/>
            </a:r>
            <a:br>
              <a:rPr lang="el-GR" dirty="0"/>
            </a:br>
            <a:r>
              <a:rPr lang="el-GR" dirty="0"/>
              <a:t>Μικρές καθημερινές στιγμές → Μεγάλα βήματα στην αυτογνωσία και στη συναισθηματική ωριμότητα.</a:t>
            </a:r>
          </a:p>
        </p:txBody>
      </p:sp>
      <p:pic>
        <p:nvPicPr>
          <p:cNvPr id="4" name="Εικόνα 3" descr="5 open source activities for &lt;strong&gt;kids&lt;/strong&gt; to try this weekend | Opensource.com"/>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87207" y="1250301"/>
            <a:ext cx="4609323" cy="3004458"/>
          </a:xfrm>
          <a:prstGeom prst="rect">
            <a:avLst/>
          </a:prstGeom>
        </p:spPr>
      </p:pic>
    </p:spTree>
    <p:extLst>
      <p:ext uri="{BB962C8B-B14F-4D97-AF65-F5344CB8AC3E}">
        <p14:creationId xmlns:p14="http://schemas.microsoft.com/office/powerpoint/2010/main" val="38903804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2163717" y="81330"/>
            <a:ext cx="8911687" cy="1280890"/>
          </a:xfrm>
        </p:spPr>
        <p:txBody>
          <a:bodyPr/>
          <a:lstStyle/>
          <a:p>
            <a:r>
              <a:rPr lang="el-GR" dirty="0" smtClean="0"/>
              <a:t>Κλείσιμο –Ερωτήσεις και Συζήτηση</a:t>
            </a:r>
            <a:endParaRPr lang="el-GR" dirty="0"/>
          </a:p>
        </p:txBody>
      </p:sp>
      <p:sp>
        <p:nvSpPr>
          <p:cNvPr id="3" name="Θέση περιεχομένου 2"/>
          <p:cNvSpPr>
            <a:spLocks noGrp="1"/>
          </p:cNvSpPr>
          <p:nvPr>
            <p:ph idx="1"/>
          </p:nvPr>
        </p:nvSpPr>
        <p:spPr>
          <a:xfrm>
            <a:off x="1198012" y="2609461"/>
            <a:ext cx="8915400" cy="3777622"/>
          </a:xfrm>
        </p:spPr>
        <p:txBody>
          <a:bodyPr>
            <a:normAutofit/>
          </a:bodyPr>
          <a:lstStyle/>
          <a:p>
            <a:pPr marL="0" indent="0">
              <a:buNone/>
            </a:pPr>
            <a:r>
              <a:rPr lang="el-GR" b="1" dirty="0" smtClean="0"/>
              <a:t>Τρεις </a:t>
            </a:r>
            <a:r>
              <a:rPr lang="el-GR" b="1" dirty="0"/>
              <a:t>βασικές ιδέες για να κρατήσουμε:</a:t>
            </a:r>
          </a:p>
          <a:p>
            <a:r>
              <a:rPr lang="el-GR" b="1" dirty="0" smtClean="0"/>
              <a:t>Δεν </a:t>
            </a:r>
            <a:r>
              <a:rPr lang="el-GR" b="1" dirty="0"/>
              <a:t>υπάρχει “καλό” ή “κακό” συναίσθημα</a:t>
            </a:r>
            <a:r>
              <a:rPr lang="el-GR" dirty="0"/>
              <a:t/>
            </a:r>
            <a:br>
              <a:rPr lang="el-GR" dirty="0"/>
            </a:br>
            <a:r>
              <a:rPr lang="el-GR" dirty="0"/>
              <a:t>→ Όλα τα συναισθήματα έχουν λόγο ύπαρξης και </a:t>
            </a:r>
            <a:r>
              <a:rPr lang="el-GR" dirty="0" smtClean="0"/>
              <a:t>μ</a:t>
            </a:r>
            <a:r>
              <a:rPr lang="en-US" dirty="0" smtClean="0"/>
              <a:t>a</a:t>
            </a:r>
            <a:r>
              <a:rPr lang="el-GR" dirty="0" smtClean="0"/>
              <a:t>ς </a:t>
            </a:r>
            <a:r>
              <a:rPr lang="el-GR" dirty="0"/>
              <a:t>δίνουν πληροφορίες για τις ανάγκες μας.</a:t>
            </a:r>
          </a:p>
          <a:p>
            <a:r>
              <a:rPr lang="el-GR" b="1" dirty="0" smtClean="0"/>
              <a:t>Η </a:t>
            </a:r>
            <a:r>
              <a:rPr lang="el-GR" b="1" dirty="0"/>
              <a:t>συναισθηματική νοημοσύνη μαθαίνεται μέσα </a:t>
            </a:r>
            <a:r>
              <a:rPr lang="el-GR" b="1" dirty="0" smtClean="0"/>
              <a:t>από την αλληλεπίδραση</a:t>
            </a:r>
            <a:r>
              <a:rPr lang="el-GR" dirty="0"/>
              <a:t/>
            </a:r>
            <a:br>
              <a:rPr lang="el-GR" dirty="0"/>
            </a:br>
            <a:r>
              <a:rPr lang="el-GR" dirty="0"/>
              <a:t>→ Αναπτύσσεται μέσα από την καθημερινή επαφή, την ακρόαση και την αποδοχή.</a:t>
            </a:r>
          </a:p>
          <a:p>
            <a:r>
              <a:rPr lang="el-GR" b="1" dirty="0"/>
              <a:t>Τ</a:t>
            </a:r>
            <a:r>
              <a:rPr lang="el-GR" b="1" dirty="0" smtClean="0"/>
              <a:t>ο </a:t>
            </a:r>
            <a:r>
              <a:rPr lang="el-GR" b="1" dirty="0"/>
              <a:t>καλύτερο παράδειγμα είναι ο ίδιος ο γονιός</a:t>
            </a:r>
            <a:r>
              <a:rPr lang="el-GR" dirty="0"/>
              <a:t/>
            </a:r>
            <a:br>
              <a:rPr lang="el-GR" dirty="0"/>
            </a:br>
            <a:r>
              <a:rPr lang="el-GR" dirty="0"/>
              <a:t>→ Τα παιδιά “μαθαίνουν” </a:t>
            </a:r>
            <a:r>
              <a:rPr lang="el-GR" dirty="0" smtClean="0"/>
              <a:t> </a:t>
            </a:r>
            <a:r>
              <a:rPr lang="el-GR" dirty="0" smtClean="0"/>
              <a:t>πολλά </a:t>
            </a:r>
            <a:r>
              <a:rPr lang="el-GR" dirty="0" smtClean="0"/>
              <a:t>συναισθήματα </a:t>
            </a:r>
            <a:r>
              <a:rPr lang="el-GR" dirty="0"/>
              <a:t>βλέποντάς μας να τα εκφράζουμε και να τα διαχειριζόμαστε.</a:t>
            </a:r>
          </a:p>
          <a:p>
            <a:endParaRPr lang="el-GR" dirty="0"/>
          </a:p>
        </p:txBody>
      </p:sp>
      <p:pic>
        <p:nvPicPr>
          <p:cNvPr id="4" name="Εικόνα 3" descr="&lt;strong&gt;talk&lt;/strong&gt; の意味・例文・発音・語源・イメージ画像 - KOTOB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59215" y="681135"/>
            <a:ext cx="4655977" cy="2612571"/>
          </a:xfrm>
          <a:prstGeom prst="rect">
            <a:avLst/>
          </a:prstGeom>
        </p:spPr>
      </p:pic>
    </p:spTree>
    <p:extLst>
      <p:ext uri="{BB962C8B-B14F-4D97-AF65-F5344CB8AC3E}">
        <p14:creationId xmlns:p14="http://schemas.microsoft.com/office/powerpoint/2010/main" val="399118000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67106" y="614779"/>
            <a:ext cx="8911687" cy="1280890"/>
          </a:xfrm>
        </p:spPr>
        <p:txBody>
          <a:bodyPr>
            <a:noAutofit/>
          </a:bodyPr>
          <a:lstStyle/>
          <a:p>
            <a:pPr algn="ctr"/>
            <a:r>
              <a:rPr lang="el-GR" sz="9600" dirty="0" smtClean="0"/>
              <a:t>Τέλος</a:t>
            </a:r>
            <a:endParaRPr lang="el-GR" sz="9600" dirty="0"/>
          </a:p>
        </p:txBody>
      </p:sp>
      <p:sp>
        <p:nvSpPr>
          <p:cNvPr id="3" name="Θέση περιεχομένου 2"/>
          <p:cNvSpPr>
            <a:spLocks noGrp="1"/>
          </p:cNvSpPr>
          <p:nvPr>
            <p:ph idx="1"/>
          </p:nvPr>
        </p:nvSpPr>
        <p:spPr>
          <a:xfrm>
            <a:off x="667106" y="2413519"/>
            <a:ext cx="8915400" cy="3777622"/>
          </a:xfrm>
        </p:spPr>
        <p:txBody>
          <a:bodyPr/>
          <a:lstStyle/>
          <a:p>
            <a:pPr marL="0" indent="0" algn="ctr">
              <a:buNone/>
            </a:pPr>
            <a:r>
              <a:rPr lang="en-US" dirty="0" smtClean="0"/>
              <a:t>        </a:t>
            </a:r>
            <a:r>
              <a:rPr lang="el-GR" dirty="0" smtClean="0"/>
              <a:t>Σας </a:t>
            </a:r>
            <a:r>
              <a:rPr lang="el-GR" dirty="0" smtClean="0"/>
              <a:t>ευχαριστώ για τον χρόνο σας!</a:t>
            </a:r>
            <a:endParaRPr lang="el-GR" dirty="0"/>
          </a:p>
        </p:txBody>
      </p:sp>
      <p:pic>
        <p:nvPicPr>
          <p:cNvPr id="5" name="Εικόνα 4" descr="Free Images : healthy lifestyle, eating healthy, fruits and vegetables ..."/>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27584" y="2842607"/>
            <a:ext cx="8770775" cy="4015393"/>
          </a:xfrm>
          <a:prstGeom prst="rect">
            <a:avLst/>
          </a:prstGeom>
        </p:spPr>
      </p:pic>
    </p:spTree>
    <p:extLst>
      <p:ext uri="{BB962C8B-B14F-4D97-AF65-F5344CB8AC3E}">
        <p14:creationId xmlns:p14="http://schemas.microsoft.com/office/powerpoint/2010/main" val="556032068"/>
      </p:ext>
    </p:extLst>
  </p:cSld>
  <p:clrMapOvr>
    <a:masterClrMapping/>
  </p:clrMapOvr>
  <p:timing>
    <p:tnLst>
      <p:par>
        <p:cTn id="1" dur="indefinite" restart="never" nodeType="tmRoot"/>
      </p:par>
    </p:tnLst>
  </p:timing>
</p:sld>
</file>

<file path=ppt/theme/theme1.xml><?xml version="1.0" encoding="utf-8"?>
<a:theme xmlns:a="http://schemas.openxmlformats.org/drawingml/2006/main" name="Θρόισμα">
  <a:themeElements>
    <a:clrScheme name="Θρόισμα">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Θρόισμα">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Θρόισμα">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129</TotalTime>
  <Words>1103</Words>
  <Application>Microsoft Office PowerPoint</Application>
  <PresentationFormat>Ευρεία οθόνη</PresentationFormat>
  <Paragraphs>168</Paragraphs>
  <Slides>26</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26</vt:i4>
      </vt:variant>
    </vt:vector>
  </HeadingPairs>
  <TitlesOfParts>
    <vt:vector size="31" baseType="lpstr">
      <vt:lpstr>Arial</vt:lpstr>
      <vt:lpstr>Century Gothic</vt:lpstr>
      <vt:lpstr>Times New Roman</vt:lpstr>
      <vt:lpstr>Wingdings 3</vt:lpstr>
      <vt:lpstr>Θρόισμα</vt:lpstr>
      <vt:lpstr>11Ο Δημοτικό Σχολείο Ηλιούπολης Επιμορφωτικό Σεμινάριο για τους γονείς της Ε’ Τάξης    Θέμα: Ανάπτυξη συναισθηματικής νοημοσύνης και διαχείριση συναισθημάτων.  Πώς μαθαίνουμε στα παιδιά να αναγνωρίζουν, να εκφράζουν και να διαχειρίζονται τα συναισθήματά τους.</vt:lpstr>
      <vt:lpstr>Τι είναι η Συναισθηματική Νοημοσύνη (ΣΝ)</vt:lpstr>
      <vt:lpstr>Συναισθηματική Νοημοσύνη</vt:lpstr>
      <vt:lpstr>Συναισθηματική Νοημοσύνη</vt:lpstr>
      <vt:lpstr>Γιατί είναι σημαντική η ΣΝ στα παιδιά</vt:lpstr>
      <vt:lpstr>Γιατί είναι σημαντική η ΣΝ στα παδιά</vt:lpstr>
      <vt:lpstr>Συναισθηματική ανάπτυξη στην ηλικία των 10–11 ετών</vt:lpstr>
      <vt:lpstr>Συναισθηματική ανάπτυξη στην ηλικία των 10–11 ετών</vt:lpstr>
      <vt:lpstr>Από το “Νιώθω κάτι” στο “Καταλαβαίνω τι νιώθω”</vt:lpstr>
      <vt:lpstr>Από το “Νιώθω κάτι” στο “Καταλαβαίνω τι νιώθω”</vt:lpstr>
      <vt:lpstr>Διαχείριση συναισθημάτων: η σημασία της αυτορρύθμισης</vt:lpstr>
      <vt:lpstr>Διαχείριση συναισθημάτων: η σημασία της αυτορρύθμισης</vt:lpstr>
      <vt:lpstr>Ενσυναίσθηση: Να καταλαβαίνω τα συναισθήματα των άλλων</vt:lpstr>
      <vt:lpstr>Πώς μαθαίνουμε στα παιδιά να αναγνωρίζουν τα συναισθήματα</vt:lpstr>
      <vt:lpstr>Η αξία της ονομασίας των συναισθημάτων</vt:lpstr>
      <vt:lpstr>Η αξία της ονομασίας των συναισθημάτων</vt:lpstr>
      <vt:lpstr>Έκφραση συναισθημάτων με αποδεκτό τρόπο</vt:lpstr>
      <vt:lpstr>Έκφραση συναισθημάτων με αποδεκτό τρόπο</vt:lpstr>
      <vt:lpstr>Συναισθηματική επικοινωνία στην οικογένεια</vt:lpstr>
      <vt:lpstr>Συναισθηματική ρύθμιση μέσα από το παιχνίδι</vt:lpstr>
      <vt:lpstr>Πώς καλλιεργούμε τη συναισθηματική νοημοσύνη στην καθημερινότητα</vt:lpstr>
      <vt:lpstr>Συναισθηματική Νοημοσύνη και Σχολική ζωή</vt:lpstr>
      <vt:lpstr>Συναισθηματική Νοημοσύνη και Ψηφιακή Εποχή</vt:lpstr>
      <vt:lpstr>Μικρές ασκήσεις για το σπίτι</vt:lpstr>
      <vt:lpstr>Κλείσιμο –Ερωτήσεις και Συζήτηση</vt:lpstr>
      <vt:lpstr>Τέλος</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11Ο Δημοτικό Σχολείο Ηλιούπολης Επιμορφωτικό Σεμινάριο για τους γονείς της Ε’ Τάξης Θέμα: Ανάπτυξη συναισθηματικής νοημοσύνης και διαχείριση συναισθημάτων. Πώς μαθαίνουμε στα παιδιά να αναγνωρίζουν, να εκφράζουν και να διαχειρίζονται τα συναισθήματά τους.</dc:title>
  <dc:creator>079</dc:creator>
  <cp:lastModifiedBy>079</cp:lastModifiedBy>
  <cp:revision>84</cp:revision>
  <dcterms:created xsi:type="dcterms:W3CDTF">2025-11-04T18:48:31Z</dcterms:created>
  <dcterms:modified xsi:type="dcterms:W3CDTF">2025-11-05T16:05:20Z</dcterms:modified>
</cp:coreProperties>
</file>