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66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79" r:id="rId32"/>
    <p:sldId id="258" r:id="rId3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370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430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93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320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5867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696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864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68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687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041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1985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192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4048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6412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475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647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5AE60-FF77-4643-9CCA-680439980AAC}" type="datetimeFigureOut">
              <a:rPr lang="el-GR" smtClean="0"/>
              <a:t>29/10/2025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254B51F-AE1B-49EA-9CB4-FBA0F44DFF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28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l-GR" sz="2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Δημοτικό Σχολείο Ηλιούπολης</a:t>
            </a:r>
            <a:b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Επιμορφωτικό Σεμινάριο για τους γονείς της </a:t>
            </a:r>
            <a:r>
              <a:rPr lang="el-GR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ΣΤ’Τάξης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«Προώθηση 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αυτοεκτίμησης και της θετικής εικόνας για τον εαυτό:</a:t>
            </a:r>
            <a:b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Πώς να βοηθήσουμε τα παιδιά να νιώθουν καλά με τον εαυτό τους, ανεξάρτητα από τις επιδόσεις τους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Εισηγήτρια </a:t>
            </a:r>
            <a:r>
              <a:rPr lang="en-US" dirty="0" smtClean="0"/>
              <a:t>: </a:t>
            </a:r>
            <a:r>
              <a:rPr lang="el-GR" dirty="0" err="1" smtClean="0"/>
              <a:t>Γεροβασίλη</a:t>
            </a:r>
            <a:r>
              <a:rPr lang="el-GR" dirty="0" smtClean="0"/>
              <a:t> Ελένη, Ψυχολόγος Α.Π.Θ.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867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Εισαγωγή – Γιατί είμαστε εδώ σήμερα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77108" y="2899026"/>
            <a:ext cx="1050025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της </a:t>
            </a: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΄ τάξης βρίσκονται σε μια κρίσιμη φάση μετάβασης: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→ από το δημοτικό στο γυμνάσιο, από την παιδικότητα στην εφηβεία.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Αυξάνονται οι απαιτήσεις, οι συγκρίσεις και οι προσδοκίες.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Πολλά παιδιά αρχίζουν να συνδέουν την αξία τους με τις σχολικές επιδόσεις.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Στόχος μας σήμερα: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δούμε πώς μπορούμε να βοηθήσουμε τα παιδιά να νιώθουν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καλά με τον εαυτό τους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ανεξάρτητα από τους βαθμούς ή τις επιτυχίες τους.</a:t>
            </a:r>
          </a:p>
        </p:txBody>
      </p:sp>
    </p:spTree>
    <p:extLst>
      <p:ext uri="{BB962C8B-B14F-4D97-AF65-F5344CB8AC3E}">
        <p14:creationId xmlns:p14="http://schemas.microsoft.com/office/powerpoint/2010/main" val="230506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η αυτοεκτίμηση;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589212" y="2591250"/>
            <a:ext cx="998068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Είναι η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γενική εκτίμηση που έχει το άτομο για την αξία του ως άνθρωπος.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l-GR" altLang="el-GR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Rosenberg</a:t>
            </a:r>
            <a:r>
              <a:rPr kumimoji="0" lang="el-GR" altLang="el-G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1965)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Διαφέρει από: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Αυτοεικόνα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πώς βλέπω τον εαυτό μου (χαρακτηριστικά, ικανότητες).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Αυτοπεποίθηση: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πόσο πιστεύω ότι μπορώ να τα καταφέρω σε κάτι συγκεκριμένο.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Αυτοεκτίμηση: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η αίσθηση ότι αξίζω </a:t>
            </a:r>
            <a:r>
              <a:rPr kumimoji="0" lang="el-GR" altLang="el-G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όπως είμαι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ανεξάρτητα από την επίδοση ή το αποτέλεσμα.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Παράδειγμα: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«Είμαι καλός στα μαθηματικά» →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Αυτοπεποίθηση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«Είμαι εντάξει όπως είμαι» →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Αυτοεκτίμηση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Εικόνα 4" descr="&lt;strong&gt;self-esteem&lt;/strong&gt; | a post-it wall. | Kiran Foster | Flick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171" y="624110"/>
            <a:ext cx="3189776" cy="21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6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εδώ είναι το κρίσιμο σημείο για εμάς ως γονείς:</a:t>
            </a:r>
            <a:b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χρειάζονται να νιώσουν ότι </a:t>
            </a:r>
            <a:r>
              <a:rPr lang="el-GR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αξία τους δεν εξαρτάται από το πόσο καλά τα πάνε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Ότι ακόμα κι όταν κάνουν λάθος, είναι αγαπητά, αποδεκτά, και αξίζουν σεβασμό.</a:t>
            </a: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 descr="K is for Kindergarten: 20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28600"/>
            <a:ext cx="2668343" cy="22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4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37420" y="2309446"/>
            <a:ext cx="8915400" cy="3777622"/>
          </a:xfrm>
        </p:spPr>
        <p:txBody>
          <a:bodyPr>
            <a:normAutofit/>
          </a:bodyPr>
          <a:lstStyle/>
          <a:p>
            <a:r>
              <a:rPr lang="el-G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Αυτοεικόνα</a:t>
            </a:r>
            <a:r>
              <a:rPr lang="el-G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“Τι πιστεύω ότι είμαι”</a:t>
            </a:r>
          </a:p>
          <a:p>
            <a:r>
              <a:rPr lang="el-G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Αυτοπεποίθηση</a:t>
            </a:r>
            <a:r>
              <a:rPr lang="el-G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“Τι πιστεύω ότι μπορώ να κάνω”</a:t>
            </a:r>
          </a:p>
          <a:p>
            <a:r>
              <a:rPr lang="el-G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Αυτοεκτίμηση</a:t>
            </a:r>
            <a:r>
              <a:rPr lang="el-G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 “Πόσο μου αρέσω όπως είμαι”</a:t>
            </a:r>
          </a:p>
          <a:p>
            <a:endParaRPr lang="el-GR" dirty="0"/>
          </a:p>
        </p:txBody>
      </p:sp>
      <p:pic>
        <p:nvPicPr>
          <p:cNvPr id="4" name="Εικόνα 3" descr="Myself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08" y="223471"/>
            <a:ext cx="2894115" cy="1605329"/>
          </a:xfrm>
          <a:prstGeom prst="rect">
            <a:avLst/>
          </a:prstGeom>
        </p:spPr>
      </p:pic>
      <p:pic>
        <p:nvPicPr>
          <p:cNvPr id="5" name="Εικόνα 4" descr="Royalty free joy photos | Piki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82" y="202955"/>
            <a:ext cx="3423138" cy="192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51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Από πού "χτίζεται" η αυτοεκτίμηση;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93077" y="1664410"/>
            <a:ext cx="11944167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Μέσα από τις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εμπειρίες αποδοχής, αγάπης και σεβασμού.</a:t>
            </a:r>
            <a:endParaRPr kumimoji="0" lang="en-US" altLang="el-G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Μέσα από τον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τρόπο που μας βλέπουν και μας αντιμετωπίζουν οι σημαντικοί άλλοι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(γονείς, δάσκαλοι, φίλοι).</a:t>
            </a:r>
            <a:endParaRPr kumimoji="0" lang="en-US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Μέσα από τις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ευκαιρίες να νιώσουμε ικανοί, χρήσιμοι και ικανοποιημένοι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τις προσπάθειές μας.</a:t>
            </a:r>
            <a:endParaRPr kumimoji="0" lang="en-US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Επηρεάζεται από τα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μηνύματα που λαμβάνουμε καθημερινά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ρητά και άρρητα.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 descr="&lt;strong&gt;Self Esteem&lt;/strong&gt; - Free of Charge Creative Commons Highway sign 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39" y="3895790"/>
            <a:ext cx="4375639" cy="29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1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Θεωρητικό πλαίσιο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87569" y="1655677"/>
            <a:ext cx="12243608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kumimoji="0" lang="el-GR" altLang="el-G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Carl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Rogers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ένας από τους σημαντικότερους ανθρωπιστές ψυχολόγους,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μιλούσε για την έννοια της </a:t>
            </a:r>
            <a:r>
              <a:rPr kumimoji="0" lang="el-GR" altLang="el-G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άνευ όρων αποδοχής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να αγαπιέται δηλαδή το παιδί όχι “επειδή”,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αλλά “παρά” και “όπως” είναι.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kumimoji="0" lang="el-GR" altLang="el-G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Erik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Erikson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επίσης τόνιζε πως στην ηλικία του δημοτικού,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προσπαθούν να αποδείξουν ότι </a:t>
            </a:r>
            <a:r>
              <a:rPr kumimoji="0" lang="el-GR" altLang="el-G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μπορούν να κάνουν πράγματα</a:t>
            </a: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 εισπράττουν επιβεβαίωση και στήριξη, αναπτύσσουν αίσθηση ικανότητας και αυτοεκτίμησης.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 όμως δέχονται μόνο κριτική ή σύγκριση,</a:t>
            </a:r>
            <a:b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καλλιεργείται το αίσθημα της κατωτερότητας.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27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1690" y="1567725"/>
            <a:ext cx="11011156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Επομένως, οι λέξεις, οι αντιδράσεις και η στάση μας,</a:t>
            </a:r>
            <a:b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κάθε μέρα, μεταφέρουν ένα μήνυμα στο παιδί:</a:t>
            </a:r>
            <a:b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“Αξίζεις επειδή προσπαθείς, επειδή είσαι εσύ”.</a:t>
            </a:r>
            <a:b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Αυτό είναι το πιο δυνατό θεμέλιο για να χτίσει αυτοεκτίμηση που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θα το συνοδεύει σε όλη του τη ζωή.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Εικόνα 5" descr="10 MINUTOS CON DIOS: Amor de padres a hijo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47" y="3977054"/>
            <a:ext cx="3636108" cy="26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46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Αυτοεκτίμηση και σχολική επίδοση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96362" y="1665487"/>
            <a:ext cx="11677364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Οι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επιδόσεις δεν καθορίζουν την αξία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ενός παιδιού.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Όταν τα παιδιά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συνδέουν την αξία τους με το αποτέλεσμα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η αυτοεκτίμησή τους γίνεται εύθραυστη.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με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σταθερή αυτοεκτίμηση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αντιμετωπίζουν καλύτερα τις αποτυχίες και συνεχίζουν την προσπάθεια.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ρόλος του γονιού: να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επικεντρώνεται στην προσπάθεια, όχι στο αποτέλεσμα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📍 Παράδειγμα: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«Απέτυχα στο διαγώνισμα → Είμαι αποτυχημένος» ❌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«Απέτυχα στο διαγώνισμα → Μπορώ να προσπαθήσω ξανά» ✅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Ένα απλό παράδειγμα που μπορείτε να δοκιμάσετε:</a:t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Αντί να πείτε “Γιατί πήρες 7;”,</a:t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δοκιμάστε να πείτε “Τι νομίζεις ότι σε δυσκόλεψε περισσότερο; Θες να το δούμε μαζί;”.</a:t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Έτσι δείχνετε ενδιαφέρον για τη διαδικασία, όχι για τον αριθμό.</a:t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αυτό το μήνυμα —ότι η αξία τους δεν κρίνεται από το αποτέλεσμα—</a:t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είναι το πιο θεραπευτικό για την αυτοεκτίμησή τους.»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 descr="英語教與學 Teaching &amp; Learning Englis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010" y="3081582"/>
            <a:ext cx="2501413" cy="298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2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Οικογενειακό περιβάλλον</a:t>
            </a:r>
            <a:br>
              <a:rPr lang="el-GR" b="1" dirty="0" smtClean="0"/>
            </a:br>
            <a:r>
              <a:rPr lang="el-GR" dirty="0" smtClean="0"/>
              <a:t> παράγοντες που επηρεάζουν την αυτοεκτίμηση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72589" y="2296685"/>
            <a:ext cx="1042131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πρώτο “καθρέφτισμα”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αξίας του παιδιού.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στάση των γονιών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επηρεάζει βαθιά την αυτοεκτίμηση: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Μέσα από τα λόγια, τον τόνο φωνής και</a:t>
            </a:r>
            <a:r>
              <a:rPr kumimoji="0" lang="el-GR" altLang="el-G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τις εκφράσεις.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χρειάζονται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αποδοχή χωρίς όρους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όχι μόνο όταν τα καταφέρνουν.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ισορροπία μεταξύ αγάπης, ορίων και σεβασμού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είναι το θεμέλιο της ψυχικής ανθεκτικότητας.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📍 Παράδειγμα: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«Σε αγαπώ και είμαι εδώ για σένα» (αποδοχή)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«Αυτό που έκανες δεν ήταν σωστό» (όριο)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➜ Το παιδί καταλαβαίνει ότι η </a:t>
            </a:r>
            <a:r>
              <a:rPr kumimoji="0" lang="el-GR" altLang="el-G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συμπεριφορά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μπορεί να μην είναι</a:t>
            </a:r>
            <a:r>
              <a:rPr kumimoji="0" lang="en-US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αποδεκτή,αλλά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kumimoji="0" lang="el-GR" altLang="el-G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ίδιο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παραμένει αγαπητό.</a:t>
            </a:r>
          </a:p>
        </p:txBody>
      </p:sp>
      <p:pic>
        <p:nvPicPr>
          <p:cNvPr id="5" name="Εικόνα 4" descr="father, son, walk, child, boy, &lt;strong&gt;family&lt;/strong&gt;, parent, people, kid, man, dad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3954780"/>
            <a:ext cx="2947416" cy="268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Κοινωνικές συγκρίσεις &amp; μέσα κοινωνικής δικτύωσης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1856" y="3495237"/>
            <a:ext cx="1134573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Κοινωνικές συγκρίσεις &amp; μέσα κοινωνικής δικτύωσης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παιδιά της </a:t>
            </a: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προεφηβείας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συγκρίνουν συνεχώς τον εαυτό τους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τους άλλους: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➜ στις επιδόσεις, στην εμφάνιση, στη δημοτικότητα.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Οι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συγκρίσεις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είναι φυσικό μέρος της ανάπτυξης, αλλά μπορούν να γίνουν πηγή άγχους.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μέσα κοινωνικής δικτύωσης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(όπου χρησιμοποιούνται) ενισχύουν την ψευδαίσθηση </a:t>
            </a: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της“τέλειας</a:t>
            </a:r>
            <a:r>
              <a:rPr kumimoji="0" lang="el-GR" altLang="el-G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ζωής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Χρειάζεται να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διδάξουμε ρεαλισμό και </a:t>
            </a:r>
            <a:r>
              <a:rPr kumimoji="0" lang="el-GR" altLang="el-G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αυτοαποδοχή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➜ Κανείς δεν είναι “καλός σε όλα” — όλοι έχουμε δυνατά και αδύνατα σημεία.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📍 Παράδειγμα: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«Ο Γιάννης παίρνει καλύτερους βαθμούς»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→ «Ναι, και εσύ έχεις άλλες δυνάμεις — όλοι προχωράμε με διαφορετικό ρυθμό.»</a:t>
            </a:r>
          </a:p>
        </p:txBody>
      </p:sp>
      <p:pic>
        <p:nvPicPr>
          <p:cNvPr id="6" name="Εικόνα 5" descr="Clipart - &lt;strong&gt;Social Media&lt;/strong&gt; Tre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91" y="1264555"/>
            <a:ext cx="3962400" cy="255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4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Εσωτερικός διάλογος &amp; η “φωνή του γονιού” μέσα στο παιδί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080559"/>
              </p:ext>
            </p:extLst>
          </p:nvPr>
        </p:nvGraphicFramePr>
        <p:xfrm>
          <a:off x="838200" y="1690686"/>
          <a:ext cx="8736624" cy="5061808"/>
        </p:xfrm>
        <a:graphic>
          <a:graphicData uri="http://schemas.openxmlformats.org/drawingml/2006/table">
            <a:tbl>
              <a:tblPr/>
              <a:tblGrid>
                <a:gridCol w="4368312">
                  <a:extLst>
                    <a:ext uri="{9D8B030D-6E8A-4147-A177-3AD203B41FA5}">
                      <a16:colId xmlns:a16="http://schemas.microsoft.com/office/drawing/2014/main" val="3246820905"/>
                    </a:ext>
                  </a:extLst>
                </a:gridCol>
                <a:gridCol w="4368312">
                  <a:extLst>
                    <a:ext uri="{9D8B030D-6E8A-4147-A177-3AD203B41FA5}">
                      <a16:colId xmlns:a16="http://schemas.microsoft.com/office/drawing/2014/main" val="1072314822"/>
                    </a:ext>
                  </a:extLst>
                </a:gridCol>
              </a:tblGrid>
              <a:tr h="1265452">
                <a:tc>
                  <a:txBody>
                    <a:bodyPr/>
                    <a:lstStyle/>
                    <a:p>
                      <a:r>
                        <a:rPr lang="el-GR" b="1" dirty="0"/>
                        <a:t>Λόγια Γονιού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Εσωτερική Φωνή Παιδιού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785547"/>
                  </a:ext>
                </a:extLst>
              </a:tr>
              <a:tr h="1265452">
                <a:tc>
                  <a:txBody>
                    <a:bodyPr/>
                    <a:lstStyle/>
                    <a:p>
                      <a:r>
                        <a:rPr lang="el-GR"/>
                        <a:t>«Πάντα τα καταφέρνεις όταν προσπαθείς»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«Μπορώ να το ξαναδοκιμάσω»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696680"/>
                  </a:ext>
                </a:extLst>
              </a:tr>
              <a:tr h="1265452">
                <a:tc>
                  <a:txBody>
                    <a:bodyPr/>
                    <a:lstStyle/>
                    <a:p>
                      <a:r>
                        <a:rPr lang="el-GR"/>
                        <a:t>«Πάλι λάθος έκανες!»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«Είμαι αποτυχημένος»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007212"/>
                  </a:ext>
                </a:extLst>
              </a:tr>
              <a:tr h="1265452">
                <a:tc>
                  <a:txBody>
                    <a:bodyPr/>
                    <a:lstStyle/>
                    <a:p>
                      <a:r>
                        <a:rPr lang="el-GR"/>
                        <a:t>«Σε αγαπώ όπως είσαι»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«Αξίζω, ακόμα κι αν δεν είμαι τέλειος»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971468"/>
                  </a:ext>
                </a:extLst>
              </a:tr>
            </a:tbl>
          </a:graphicData>
        </a:graphic>
      </p:graphicFrame>
      <p:pic>
        <p:nvPicPr>
          <p:cNvPr id="6" name="Εικόνα 5" descr="&lt;strong&gt;Parenting&lt;/strong&gt; &amp; Family Life | The Millennial Star | P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885" y="1784839"/>
            <a:ext cx="2760784" cy="300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3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Εσωτερικός διάλογος &amp; η “φωνή του γονιού” μέσα στο παιδί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92397" y="2019300"/>
            <a:ext cx="8915400" cy="3777622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l-GR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λόγια μας γίνονται </a:t>
            </a:r>
            <a:r>
              <a:rPr lang="el-GR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εσωτερική φωνή</a:t>
            </a: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 παιδιού.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Κάθε σχόλιο, επιβράβευση ή κριτική διαμορφώνει </a:t>
            </a:r>
            <a:r>
              <a:rPr lang="el-GR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πώς μιλά στο μέλλον στον εαυτό του</a:t>
            </a: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lang="el-GR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μηνύματα αποδοχής, ενθάρρυνσης και εμπιστοσύνης</a:t>
            </a: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“χαράσσονται” πιο βαθιά απ’ όσο νομίζουμε.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Στόχος: να γίνουμε </a:t>
            </a:r>
            <a:r>
              <a:rPr lang="el-GR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φωνή που το παιδί θα κουβαλά μέσα του με καλοσύνη</a:t>
            </a:r>
            <a:r>
              <a:rPr lang="el-GR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l-GR" dirty="0"/>
          </a:p>
        </p:txBody>
      </p:sp>
      <p:pic>
        <p:nvPicPr>
          <p:cNvPr id="4" name="Εικόνα 3" descr="Love And Empathy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69" y="4287322"/>
            <a:ext cx="3168676" cy="250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289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γονιός ως ‘’καθρέφτης’’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954581"/>
            <a:ext cx="9602309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παιδί “βλέπει” τον εαυτό του μέσα από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τον τρόπο που το βλέπουν οι γονείς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Οι αντιδράσεις, το βλέμμα, ο τόνος και οι λέξεις μας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διαμορφώνουν την </a:t>
            </a:r>
            <a:r>
              <a:rPr kumimoji="0" lang="el-GR" altLang="el-G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αυτοεικόνα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Όταν ο γονιός μεταδίδει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πίστη, αποδοχή και εμπιστοσύνη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παιδί μαθαίνει να βλέπει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έναν ικανό και αξιαγάπητο εαυτό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Όταν κυριαρχεί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κριτική ή απογοήτευση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παιδί καθρεφτίζει μέσα του 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έναν “ανεπαρκή” εαυτό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l-G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Παράδειγμα: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Όταν το παιδί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δείχνει έναν χαμηλό βαθμό →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«Σε βλέπω στενοχωρημένο, αλλά σε πιστεύω. Θα τα καταφέρεις την επόμενη φορά.»</a:t>
            </a:r>
            <a:b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➜ Μήνυμα: “Αξίζω ακόμα κι όταν δεν τα καταφέρνω”.</a:t>
            </a:r>
          </a:p>
        </p:txBody>
      </p:sp>
      <p:pic>
        <p:nvPicPr>
          <p:cNvPr id="3" name="Εικόνα 2" descr="&lt;strong&gt;Parenting&lt;/strong&gt; out-of-school &lt;strong&gt;children&lt;/strong&gt; during COVID-19 | UCT New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45" y="2813539"/>
            <a:ext cx="3761463" cy="250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20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γλώσσα της ενίσχυσης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</p:nvPr>
        </p:nvGraphicFramePr>
        <p:xfrm>
          <a:off x="838200" y="2533174"/>
          <a:ext cx="10515600" cy="23774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6431504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021805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/>
                        <a:t>Καθημερινές Φράσεις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Εναλλακτικές που ενισχύουν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983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«Είσαι πολύ έξυπνος!»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«Δούλεψες με υπομονή και τα κατάφερες!»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751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«Είσαι ο καλύτερος!»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«Είδες πώς βελτιώθηκες σε σχέση με χθες;»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864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«Πάλι τα μπέρδεψες...»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«Το σημείο αυτό σε δυσκόλεψε· πάμε να το δούμε μαζί;»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78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«Μην στεναχωριέσαι, δεν πειράζει»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«Σε καταλαβαίνω που στεναχωρήθηκες· τι νομίζεις ότι θα σε βοηθούσε;»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707841"/>
                  </a:ext>
                </a:extLst>
              </a:tr>
            </a:tbl>
          </a:graphicData>
        </a:graphic>
      </p:graphicFrame>
      <p:pic>
        <p:nvPicPr>
          <p:cNvPr id="3" name="Εικόνα 2" descr="Standing Silhouette Human Mother &lt;strong&gt;Behavior&lt;/strong&gt; &lt;strong&gt;Child&lt;/strong&gt; Transparent HQ PNG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70" y="1274885"/>
            <a:ext cx="2001716" cy="300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63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γλώσσα της ενίσχυσης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16450" y="1905000"/>
            <a:ext cx="107193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Οι λέξεις μας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“γράφουν” μέσα στο παιδί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μπορούν να το ενδυναμώσουν ή να το αποδυναμώσουν.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ενίσχυση αφορά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την προσπάθεια και τη διαδικασία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όχι το αποτέλεσμα.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Αντί για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“μπράβο, είσαι ο καλύτερος”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προτιμούμε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“είδα πόση προσπάθεια έβαλες”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l-GR" dirty="0"/>
              <a:t>Τα παιδιά χρειάζονται περιγραφική και ειλικρινή ανατροφοδότηση, όχι γενικό </a:t>
            </a:r>
            <a:r>
              <a:rPr lang="el-GR" dirty="0" smtClean="0"/>
              <a:t>έπαινο.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Εικόνα 2" descr="&lt;strong&gt;Effort&lt;/strong&gt; - Handwriting 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360" y="3105328"/>
            <a:ext cx="5228493" cy="341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9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γλώσσα της ενίσχυσης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200027" y="275785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Για παράδειγμα:</a:t>
            </a:r>
          </a:p>
          <a:p>
            <a:r>
              <a:rPr lang="el-GR" dirty="0" smtClean="0"/>
              <a:t>Αν ένα παιδί δείξει ένα ωραίο σχέδιο, αντί για “είσαι ταλαντούχος!”,</a:t>
            </a:r>
            <a:br>
              <a:rPr lang="el-GR" dirty="0" smtClean="0"/>
            </a:br>
            <a:r>
              <a:rPr lang="el-GR" dirty="0" smtClean="0"/>
              <a:t>μπορούμε να πούμε “Μου αρέσει που έβαλες τόση λεπτομέρεια και χρώμα – φαίνεται ότι το απόλαυσες!”.</a:t>
            </a:r>
            <a:br>
              <a:rPr lang="el-GR" dirty="0" smtClean="0"/>
            </a:br>
            <a:r>
              <a:rPr lang="el-GR" dirty="0" smtClean="0"/>
              <a:t>Έτσι, το παιδί αντιλαμβάνεται: “Αυτό που έχει αξία είναι η προσπάθειά μου, όχι αν είμαι ο καλύτερος.”</a:t>
            </a:r>
          </a:p>
          <a:p>
            <a:r>
              <a:rPr lang="el-GR" dirty="0" smtClean="0"/>
              <a:t>Ή, αν κάνει λάθος σε ένα διαγώνισμα, αντί για “Πάλι τα μπέρδεψες”,</a:t>
            </a:r>
            <a:br>
              <a:rPr lang="el-GR" dirty="0" smtClean="0"/>
            </a:br>
            <a:r>
              <a:rPr lang="el-GR" dirty="0" smtClean="0"/>
              <a:t>μπορούμε να πούμε “Φαίνεται πως αυτό το σημείο σε δυσκόλεψε· πάμε να δούμε πώς μπορείς να το καταλάβεις καλύτερα.”</a:t>
            </a:r>
            <a:br>
              <a:rPr lang="el-GR" dirty="0" smtClean="0"/>
            </a:br>
            <a:r>
              <a:rPr lang="el-GR" dirty="0" smtClean="0"/>
              <a:t>Με αυτή τη φράση, δείχνουμε πίστη στην ικανότητα του παιδιού να μάθει.</a:t>
            </a:r>
          </a:p>
          <a:p>
            <a:endParaRPr lang="el-GR" dirty="0"/>
          </a:p>
        </p:txBody>
      </p:sp>
      <p:pic>
        <p:nvPicPr>
          <p:cNvPr id="4" name="Εικόνα 3" descr="Royalty-Free photo: &lt;strong&gt;Encourage&lt;/strong&gt; scrabble pieces | PickPi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125" y="691661"/>
            <a:ext cx="3260603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37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γλώσσα της ενίσχυσης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04845" y="2217538"/>
            <a:ext cx="1073915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l-G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Επίσης, αντί να προσπαθούμε να “διώξουμε” τα αρνητικά συναισθήματα (“Μην στεναχωριέσαι”),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είναι καλύτερο να τα αναγνωρίζουμε (“Καταλαβαίνω ότι στεναχωρήθηκες, και είναι φυσιολογικό”).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Όταν το κάνουμε αυτό, το παιδί νιώθει πως έχει δικαίωμα στα συναισθήματά του —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και αυτό ενισχύει την εσωτερική του σταθερότητα.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Άρα, η ουσία της ενίσχυσης είναι </a:t>
            </a: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βλέπουμε και να αναγνωρίζουμε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 παιδί, όχι να το αξιολογούμε.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χρησιμοποιούμε λόγια που “χτίζουν” και όχι λόγια που “μετρούν”.»</a:t>
            </a:r>
          </a:p>
        </p:txBody>
      </p:sp>
      <p:pic>
        <p:nvPicPr>
          <p:cNvPr id="5" name="Εικόνα 4" descr="Stick &lt;strong&gt;Family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363" y="1314378"/>
            <a:ext cx="4553375" cy="228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48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Δραστηριότητα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66981" y="1834661"/>
            <a:ext cx="8915400" cy="3777622"/>
          </a:xfrm>
        </p:spPr>
        <p:txBody>
          <a:bodyPr>
            <a:normAutofit/>
          </a:bodyPr>
          <a:lstStyle/>
          <a:p>
            <a:endParaRPr lang="el-GR" dirty="0" smtClean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altLang="el-GR" dirty="0" smtClean="0">
                <a:latin typeface="Arial" panose="020B0604020202020204" pitchFamily="34" charset="0"/>
              </a:rPr>
              <a:t>Ποια </a:t>
            </a:r>
            <a:r>
              <a:rPr lang="el-GR" altLang="el-GR" dirty="0">
                <a:latin typeface="Arial" panose="020B0604020202020204" pitchFamily="34" charset="0"/>
              </a:rPr>
              <a:t>φράση λέω πιο συχνά στο παιδί μου;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l-GR" altLang="el-GR" dirty="0">
                <a:latin typeface="Arial" panose="020B0604020202020204" pitchFamily="34" charset="0"/>
              </a:rPr>
              <a:t>Τι μήνυμα νομίζω ότι περνάει μέσα από αυτήν;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el-GR" altLang="el-GR" dirty="0">
                <a:latin typeface="Arial" panose="020B0604020202020204" pitchFamily="34" charset="0"/>
              </a:rPr>
              <a:t>Πώς θα μπορούσα να τη διατυπώσω ώστε να </a:t>
            </a:r>
            <a:r>
              <a:rPr lang="el-GR" altLang="el-GR" b="1" dirty="0">
                <a:latin typeface="Arial" panose="020B0604020202020204" pitchFamily="34" charset="0"/>
              </a:rPr>
              <a:t>ενισχύει την αυτοεκτίμησή του</a:t>
            </a:r>
            <a:r>
              <a:rPr lang="el-GR" altLang="el-GR" dirty="0" smtClean="0">
                <a:latin typeface="Arial" panose="020B0604020202020204" pitchFamily="34" charset="0"/>
              </a:rPr>
              <a:t>;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el-GR" altLang="el-G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el-GR" altLang="el-GR" dirty="0" smtClean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el-GR" altLang="el-G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el-GR" altLang="el-G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dirty="0" smtClean="0">
                <a:latin typeface="Arial" panose="020B0604020202020204" pitchFamily="34" charset="0"/>
              </a:rPr>
              <a:t>Μικρές </a:t>
            </a:r>
            <a:r>
              <a:rPr lang="el-GR" altLang="el-GR" dirty="0">
                <a:latin typeface="Arial" panose="020B0604020202020204" pitchFamily="34" charset="0"/>
              </a:rPr>
              <a:t>αλλαγές στη γλώσσα κάνουν μεγάλη διαφορά!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4" name="Εικόνα 3" descr="Close-Up View Of A Sand &lt;strong&gt;Timer&lt;/strong&gt; · Free Stock Vide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381" y="1450731"/>
            <a:ext cx="2276911" cy="431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96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γλώσσα της ενίσχυσης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133408"/>
              </p:ext>
            </p:extLst>
          </p:nvPr>
        </p:nvGraphicFramePr>
        <p:xfrm>
          <a:off x="838200" y="2218214"/>
          <a:ext cx="10515600" cy="38404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65038481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6498870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 b="1" dirty="0"/>
                        <a:t>Τι λέω συνήθως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Πώς μπορούμε να το πούμε ώστε να ενισχύει το παιδί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494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«Πάλι δεν τα κατάφερες!»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«Φαίνεται πως αυτό το σημείο ήταν δύσκολο· βλέπω όμως ότι προσπάθησες πολύ!»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436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«Μην κάνεις λάθη»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«Τα λάθη είναι μέρος της μάθησης· τι μπορούμε να δοκιμάσουμε διαφορετικά;»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169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«Πρέπει να είσαι καλύτερος»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«Είδα ότι προσπάθησες σκληρά· ας δούμε πώς μπορείς να βελτιωθείς βήμα-βήμα»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587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«Μην στεναχωριέσαι, όλα καλά»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«Καταλαβαίνω ότι στεναχωριέσαι· είναι φυσιολογικό να νιώθουμε έτσι»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978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«Είσαι πολύ καλός σε αυτό»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«Μου αρέσει που έβαλες τόση προσπάθεια και φαντασία»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421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507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αξία της </a:t>
            </a:r>
            <a:r>
              <a:rPr lang="el-GR" dirty="0" err="1" smtClean="0"/>
              <a:t>ενσυναίσθησης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7200" y="1509804"/>
            <a:ext cx="8915400" cy="3777622"/>
          </a:xfrm>
        </p:spPr>
        <p:txBody>
          <a:bodyPr/>
          <a:lstStyle/>
          <a:p>
            <a:r>
              <a:rPr lang="el-GR" b="1" dirty="0" smtClean="0"/>
              <a:t>Τι είναι η </a:t>
            </a:r>
            <a:r>
              <a:rPr lang="el-GR" b="1" dirty="0" err="1" smtClean="0"/>
              <a:t>ενσυναίσθηση</a:t>
            </a:r>
            <a:r>
              <a:rPr lang="el-GR" b="1" dirty="0" smtClean="0"/>
              <a:t>;</a:t>
            </a:r>
            <a:endParaRPr lang="el-GR" dirty="0" smtClean="0"/>
          </a:p>
          <a:p>
            <a:r>
              <a:rPr lang="el-GR" dirty="0" smtClean="0"/>
              <a:t>Η ικανότητα να </a:t>
            </a:r>
            <a:r>
              <a:rPr lang="el-GR" b="1" dirty="0" smtClean="0"/>
              <a:t>αναγνωρίζουμε και να κατανοούμε τα συναισθήματα του παιδιού</a:t>
            </a:r>
            <a:r>
              <a:rPr lang="el-GR" dirty="0" smtClean="0"/>
              <a:t>.</a:t>
            </a:r>
          </a:p>
          <a:p>
            <a:r>
              <a:rPr lang="el-GR" dirty="0" smtClean="0"/>
              <a:t>Δεν σημαίνει να λύνουμε τα προβλήματα ή να λέμε «όλα καλά». Σημαίνει να </a:t>
            </a:r>
            <a:r>
              <a:rPr lang="el-GR" b="1" dirty="0" smtClean="0"/>
              <a:t>ακούμε και να αποδεχόμαστε</a:t>
            </a:r>
            <a:r>
              <a:rPr lang="el-GR" dirty="0" smtClean="0"/>
              <a:t> τα συναισθήματα.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Η </a:t>
            </a:r>
            <a:r>
              <a:rPr lang="el-GR" dirty="0" err="1" smtClean="0"/>
              <a:t>ενσυναίσθηση</a:t>
            </a:r>
            <a:r>
              <a:rPr lang="el-GR" dirty="0" smtClean="0"/>
              <a:t> </a:t>
            </a:r>
            <a:r>
              <a:rPr lang="el-GR" b="1" dirty="0" smtClean="0"/>
              <a:t>δείχνει στο παιδί ότι κατανοούμε τα συναισθήματά του</a:t>
            </a:r>
            <a:r>
              <a:rPr lang="el-GR" dirty="0" smtClean="0"/>
              <a:t>, αυξάνει την εμπιστοσύνη στον εαυτό του και ενισχύει την αυτοεκτίμησή του.</a:t>
            </a:r>
            <a:endParaRPr lang="el-GR" dirty="0"/>
          </a:p>
        </p:txBody>
      </p:sp>
      <p:pic>
        <p:nvPicPr>
          <p:cNvPr id="4" name="Εικόνα 3" descr="Collective Cooperation Free Stock Photo - Public Domain Pictu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85" y="4399861"/>
            <a:ext cx="3921369" cy="231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8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αξία της </a:t>
            </a:r>
            <a:r>
              <a:rPr lang="el-GR" dirty="0" err="1" smtClean="0"/>
              <a:t>ενσυναίσθησης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213768"/>
              </p:ext>
            </p:extLst>
          </p:nvPr>
        </p:nvGraphicFramePr>
        <p:xfrm>
          <a:off x="838200" y="1670538"/>
          <a:ext cx="10515600" cy="4433876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90639527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81319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07517470"/>
                    </a:ext>
                  </a:extLst>
                </a:gridCol>
              </a:tblGrid>
              <a:tr h="412454">
                <a:tc>
                  <a:txBody>
                    <a:bodyPr/>
                    <a:lstStyle/>
                    <a:p>
                      <a:r>
                        <a:rPr lang="el-GR" b="1" dirty="0"/>
                        <a:t>Σενάριο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Τι λέμε συνήθως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Εναλλακτική </a:t>
                      </a:r>
                      <a:r>
                        <a:rPr lang="el-GR" b="1" dirty="0" err="1"/>
                        <a:t>ενσυναίσθησης</a:t>
                      </a:r>
                      <a:endParaRPr lang="el-GR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568829"/>
                  </a:ext>
                </a:extLst>
              </a:tr>
              <a:tr h="1649814">
                <a:tc>
                  <a:txBody>
                    <a:bodyPr/>
                    <a:lstStyle/>
                    <a:p>
                      <a:r>
                        <a:rPr lang="el-GR"/>
                        <a:t>Χαμηλός βαθμός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«Μην στεναχωριέσαι, δεν πειράζει»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«Βλέπω ότι στεναχωριέσαι γι’ αυτόν τον βαθμό· είναι φυσιολογικό να νιώθεις έτσι. Τι νομίζεις ότι σε δυσκόλεψε περισσότερο;»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014524"/>
                  </a:ext>
                </a:extLst>
              </a:tr>
              <a:tr h="721794">
                <a:tc>
                  <a:txBody>
                    <a:bodyPr/>
                    <a:lstStyle/>
                    <a:p>
                      <a:r>
                        <a:rPr lang="el-GR"/>
                        <a:t>Διαφωνία με φίλο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«Άστο, μη σκέφτεσαι συνέχεια»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«Καταλαβαίνω ότι σε πείραξε. Θέλεις να μου πεις τι έγινε;»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214480"/>
                  </a:ext>
                </a:extLst>
              </a:tr>
              <a:tr h="1649814">
                <a:tc>
                  <a:txBody>
                    <a:bodyPr/>
                    <a:lstStyle/>
                    <a:p>
                      <a:r>
                        <a:rPr lang="el-GR"/>
                        <a:t>Αποτυχία σε παιχνίδι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«Δεν πειράζει, θα τα καταφέρεις»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«Βλέπω ότι στεναχωριέσαι που χάσαμε. Τι νομίζεις ότι μπορούμε να κάνουμε διαφορετικά την επόμενη φορά;»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8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727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01617" y="131740"/>
            <a:ext cx="8911687" cy="650775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>Καθημερινές συνήθειες που ενισχύουν την αυτοεκτίμηση: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l-GR" dirty="0" smtClean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48435" y="1116622"/>
            <a:ext cx="8915400" cy="3754316"/>
          </a:xfrm>
        </p:spPr>
        <p:txBody>
          <a:bodyPr>
            <a:noAutofit/>
          </a:bodyPr>
          <a:lstStyle/>
          <a:p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Έμφαση στην προσπάθεια και όχι στο αποτέλεσμα</a:t>
            </a: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Παράδειγμα: «Δούλεψες πολύ για αυτό το σχέδιο· φαίνεται η προσπάθειά σου!»</a:t>
            </a:r>
          </a:p>
          <a:p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Αναγνώριση συναισθημάτων</a:t>
            </a: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«Βλέπω ότι στεναχωριέσαι που δεν πήρες τον βαθμό που ήθελες· είναι φυσιολογικό να νιώθεις έτσι»</a:t>
            </a:r>
          </a:p>
          <a:p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Στήριξη στην επίλυση προβλημάτων, όχι στη λύση τους</a:t>
            </a: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«Πώς νομίζεις ότι θα μπορούσες να το δοκιμάσεις διαφορετικά;»</a:t>
            </a:r>
          </a:p>
          <a:p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Ενθάρρυνση για αυτονομία και λήψη αποφάσεων</a:t>
            </a: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«Ποιον τρόπο προτιμάς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να οργανώσεις το διάβασμά σου σήμερα;»</a:t>
            </a:r>
          </a:p>
          <a:p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Μικρές επιβραβεύσεις και αναγνώριση προόδου</a:t>
            </a: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«Μου αρέσει που είχες υπομονή και ολοκλήρωσες την εργασία σου»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605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Οικογενειακή ρουτίνα &amp; αυτοεκτίμηση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70133"/>
            <a:ext cx="961692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Καθιερωμένες στιγμές προσοχής και ακρόασης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Παράδειγμα: 15 λεπτά κάθε βράδυ για να μιλήσετε για τη μέρα του παιδιού χωρίς διακοπές ή κριτική.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Συζητήσεις για συναισθήματα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«Ποιο ήταν το καλύτερο και ποιο το πιο δύσκολο κομμάτι της ημέρας σου;»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Οικογενειακές δραστηριότητες που ενισχύουν την αυτονομία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μαγειρική, παιχνίδια συνεργασίας, κοινές αποφάσεις για διακοπές ή εκδρομές.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Μικρές καθημερινές επιβραβεύσεις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Αναγνώριση της προσπάθειας(«Μου άρεσε που ολοκλήρωσες την εργασία σου χωρίς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τα παρατήσεις») ή αναγνώριση θετικών συμπεριφορών.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23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Συχνά λάθη &amp; πώς να τα αποφύγουμε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smtClean="0"/>
              <a:t>1. Υπερβολική κριτική και σύγκριση με άλλα παιδιά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Λάθος: «Γιατί δεν είσαι όπως ο Χρήστος;»</a:t>
            </a:r>
          </a:p>
          <a:p>
            <a:pPr marL="0" indent="0">
              <a:buNone/>
            </a:pPr>
            <a:r>
              <a:rPr lang="el-GR" dirty="0" smtClean="0"/>
              <a:t>Αντικατάσταση: «Κάθε παιδί έχει διαφορετικούς ρυθμούς· τι σου άρεσε περισσότερο σε αυτό που έκανες;»</a:t>
            </a:r>
          </a:p>
          <a:p>
            <a:r>
              <a:rPr lang="el-GR" b="1" dirty="0" smtClean="0"/>
              <a:t>2. Εστίαση μόνο στο αποτέλεσμα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Λάθος: «Πρέπει να πάρεις άριστα!»</a:t>
            </a:r>
          </a:p>
          <a:p>
            <a:pPr marL="0" indent="0">
              <a:buNone/>
            </a:pPr>
            <a:r>
              <a:rPr lang="el-GR" dirty="0" smtClean="0"/>
              <a:t>Αντικατάσταση: «Βλέπω ότι δούλεψες σκληρά· τι σου φάνηκε πιο δύσκολο;»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16745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Συχνά λάθη &amp; πώς να τα αποφύγουμε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 smtClean="0"/>
              <a:t>3. Αγνόηση ή υποτίμηση συναισθημάτων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Λάθος: «Μην στεναχωριέσαι, όλα καλά»</a:t>
            </a:r>
          </a:p>
          <a:p>
            <a:pPr marL="0" indent="0">
              <a:buNone/>
            </a:pPr>
            <a:r>
              <a:rPr lang="el-GR" dirty="0" smtClean="0"/>
              <a:t>Αντικατάσταση: «Καταλαβαίνω ότι στεναχωριέσαι· θέλεις να μιλήσουμε γι’ αυτό;»</a:t>
            </a:r>
          </a:p>
          <a:p>
            <a:r>
              <a:rPr lang="el-GR" b="1" dirty="0" smtClean="0"/>
              <a:t>4. Επικέντρωση σε “σωστό” και “λάθος” αντί για προσπάθεια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Λάθος: «Αυτό είναι λάθος, ξανακάνε το σωστά»</a:t>
            </a:r>
          </a:p>
          <a:p>
            <a:pPr marL="0" indent="0">
              <a:buNone/>
            </a:pPr>
            <a:r>
              <a:rPr lang="el-GR" dirty="0" smtClean="0"/>
              <a:t>Αντικατάσταση: «Δοκίμασες διαφορετικό </a:t>
            </a:r>
            <a:r>
              <a:rPr lang="el-GR" dirty="0" smtClean="0"/>
              <a:t>τρόπο</a:t>
            </a:r>
            <a:r>
              <a:rPr lang="en-US" dirty="0" smtClean="0"/>
              <a:t>.</a:t>
            </a:r>
            <a:r>
              <a:rPr lang="el-GR" dirty="0" smtClean="0"/>
              <a:t> </a:t>
            </a:r>
            <a:r>
              <a:rPr lang="el-GR" dirty="0"/>
              <a:t>Α</a:t>
            </a:r>
            <a:r>
              <a:rPr lang="el-GR" dirty="0" smtClean="0"/>
              <a:t>ς </a:t>
            </a:r>
            <a:r>
              <a:rPr lang="el-GR" dirty="0" smtClean="0"/>
              <a:t>δούμε πώς μπορούμε να το βελτιώσουμε μαζί»</a:t>
            </a:r>
          </a:p>
          <a:p>
            <a:r>
              <a:rPr lang="el-GR" b="1" dirty="0" smtClean="0"/>
              <a:t>5. Έλλειψη θετικής αναγνώρισης </a:t>
            </a:r>
            <a:r>
              <a:rPr lang="el-GR" b="1" dirty="0" smtClean="0"/>
              <a:t>καθημερινά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Λάθος: Σπάνια λέμε στο παιδί ότι εκτιμούμε την προσπάθειά του.</a:t>
            </a:r>
          </a:p>
          <a:p>
            <a:pPr marL="0" indent="0">
              <a:buNone/>
            </a:pPr>
            <a:r>
              <a:rPr lang="el-GR" dirty="0" smtClean="0"/>
              <a:t>Αντικατάσταση</a:t>
            </a:r>
            <a:r>
              <a:rPr lang="el-GR" dirty="0" smtClean="0"/>
              <a:t>: «Μου άρεσε που ολοκλήρωσες την εργασία σου, ακόμα κι αν ήταν δύσκολη»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38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Συμπερασματικά</a:t>
            </a:r>
            <a:endParaRPr lang="el-GR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02637" y="1966848"/>
            <a:ext cx="9414554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αυτοεκτίμηση είναι η συνολική αξία που νιώθει το παιδί για τον εαυτό του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ανεξάρτητα από επιδόσεις ή λάθη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Διαφορά από αυτοπεποίθηση και </a:t>
            </a:r>
            <a:r>
              <a:rPr kumimoji="0" lang="el-GR" altLang="el-G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αυτοεικόνα</a:t>
            </a: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Αυτοπεποίθηση = ικανότητα σε συγκεκριμένες δεξιότητες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Αυτοεικόνα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πώς βλέπει τον εαυτό του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Αυτοεκτίμηση = η συνολική αίσθηση αξίας και αποδοχής του εαυτού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γλώσσα και η στάση των γονέων μετράνε πολύ: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Έμφαση στην προσπάθεια, στα συναισθήματα και στη 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διαδικασία.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Αντικατάσταση κριτικής και σύγκρισης με ενίσχυση και </a:t>
            </a:r>
            <a:r>
              <a:rPr kumimoji="0" lang="el-GR" altLang="el-G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ενσυναίσθηση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Εικόνα 2" descr="&quot;&lt;strong&gt;Conclusion&lt;/strong&gt;&quot; Word Formed From Lettered Yellow Tiles · Free Stock Phot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85" y="2655358"/>
            <a:ext cx="3871427" cy="258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34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Συμπερασματικά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589212" y="2437361"/>
            <a:ext cx="8566128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Καθημερινές πρακτικές που ενισχύουν την αυτοεκτίμηση: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Αναγνώριση συναισθημάτων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Ενθάρρυνση αυτονομίας και επίλυσης προβλημάτων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Μικρές επιβραβεύσεις και σταθερή θετική ανατροφοδότηση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οικογενειακή ρουτίνα δημιουργεί ασφάλεια και σταθερότητα: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Καθημερινές στιγμές προσοχής και ακρόασης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Συζητήσεις για συναισθήματα και προσωπικές εμπειρίες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Μικρές αλλαγές στη γλώσσα και στη στάση αρκούν για μεγάλο αντίκτυπο: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παιδί καταλαβαίνει ότι αξίζει ανεξάρτητα από 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την επίδοση και τα λάθη.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ενίσχυση της αυτοεκτίμησης είναι μια σταδιακή </a:t>
            </a:r>
            <a:r>
              <a:rPr kumimoji="0" lang="el-GR" alt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διαδικασία</a:t>
            </a:r>
            <a:r>
              <a:rPr kumimoji="0" lang="el-GR" altLang="el-G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απαιτεί χρόνο.</a:t>
            </a:r>
            <a:endParaRPr kumimoji="0" lang="el-GR" alt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 descr="&lt;strong&gt;small changes&lt;/strong&gt; can have a big impact | Daily-Ink by David Trus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812" y="353924"/>
            <a:ext cx="2843698" cy="208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21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3401130"/>
            <a:ext cx="95823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ζητούμενο δεν είναι να γίνουμε τέλειοι γονείς, αλλά να γίνουμε </a:t>
            </a:r>
            <a:r>
              <a:rPr kumimoji="0" lang="el-GR" altLang="el-G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συνειδητοί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στις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λέξεις και στις αντιδράσεις μας.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 αντικαταστήσουμε έστω λίγα από αυτά τα λάθη με υποστηρικτικές φράσεις και ενέργειες,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παιδί 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θα 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νιώθει αποδοχή και πίστη στον εαυτό του — ανεξάρτητα από τις επιδόσεις.</a:t>
            </a:r>
          </a:p>
        </p:txBody>
      </p:sp>
      <p:pic>
        <p:nvPicPr>
          <p:cNvPr id="3" name="Εικόνα 2" descr="نظريات نمو الطفل : دراسة مقارنة - تعليم جدي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82" y="802433"/>
            <a:ext cx="3699198" cy="1894114"/>
          </a:xfrm>
          <a:prstGeom prst="rect">
            <a:avLst/>
          </a:prstGeom>
        </p:spPr>
      </p:pic>
      <p:pic>
        <p:nvPicPr>
          <p:cNvPr id="5" name="Εικόνα 4" descr="Weighty &lt;strong&gt;Matters&lt;/strong&gt;: Let's Stop Using The &lt;strong&gt;Terms&lt;/strong&gt; &quot;Healthy Weight&quot; And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97" y="139959"/>
            <a:ext cx="4538712" cy="300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292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945400" y="164841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Σας ευχαριστώ πολύ για τον χρόνο και την προσοχή σας. Μαζί δημιουργούμε μια υποστηρικτική πορεία για τα παιδιά μας.</a:t>
            </a:r>
            <a:endParaRPr lang="el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 descr="The &lt;strong&gt;End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83" y="2547257"/>
            <a:ext cx="4867470" cy="36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13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4236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5507056"/>
      </p:ext>
    </p:extLst>
  </p:cSld>
  <p:clrMapOvr>
    <a:masterClrMapping/>
  </p:clrMapOvr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</TotalTime>
  <Words>1624</Words>
  <Application>Microsoft Office PowerPoint</Application>
  <PresentationFormat>Ευρεία οθόνη</PresentationFormat>
  <Paragraphs>226</Paragraphs>
  <Slides>32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7" baseType="lpstr">
      <vt:lpstr>Arial</vt:lpstr>
      <vt:lpstr>Century Gothic</vt:lpstr>
      <vt:lpstr>Times New Roman</vt:lpstr>
      <vt:lpstr>Wingdings 3</vt:lpstr>
      <vt:lpstr>Θρόισμα</vt:lpstr>
      <vt:lpstr>11ο Δημοτικό Σχολείο Ηλιούπολης Επιμορφωτικό Σεμινάριο για τους γονείς της ΣΤ’Τάξης   «Προώθηση της αυτοεκτίμησης και της θετικής εικόνας για τον εαυτό: Πώς να βοηθήσουμε τα παιδιά να νιώθουν καλά με τον εαυτό τους, ανεξάρτητα από τις επιδόσεις τους» </vt:lpstr>
      <vt:lpstr>Εισαγωγή – Γιατί είμαστε εδώ σήμερα</vt:lpstr>
      <vt:lpstr>Τι είναι η αυτοεκτίμηση;</vt:lpstr>
      <vt:lpstr>Παρουσίαση του PowerPoint</vt:lpstr>
      <vt:lpstr>Παρουσίαση του PowerPoint</vt:lpstr>
      <vt:lpstr>Από πού "χτίζεται" η αυτοεκτίμηση;</vt:lpstr>
      <vt:lpstr>Θεωρητικό πλαίσιο</vt:lpstr>
      <vt:lpstr>Παρουσίαση του PowerPoint</vt:lpstr>
      <vt:lpstr>Αυτοεκτίμηση και σχολική επίδοση</vt:lpstr>
      <vt:lpstr>Οικογενειακό περιβάλλον  παράγοντες που επηρεάζουν την αυτοεκτίμηση</vt:lpstr>
      <vt:lpstr>Κοινωνικές συγκρίσεις &amp; μέσα κοινωνικής δικτύωσης</vt:lpstr>
      <vt:lpstr>Εσωτερικός διάλογος &amp; η “φωνή του γονιού” μέσα στο παιδί</vt:lpstr>
      <vt:lpstr>Εσωτερικός διάλογος &amp; η “φωνή του γονιού” μέσα στο παιδί</vt:lpstr>
      <vt:lpstr>Ο γονιός ως ‘’καθρέφτης’’</vt:lpstr>
      <vt:lpstr>Η γλώσσα της ενίσχυσης</vt:lpstr>
      <vt:lpstr>Η γλώσσα της ενίσχυσης</vt:lpstr>
      <vt:lpstr>Η γλώσσα της ενίσχυσης</vt:lpstr>
      <vt:lpstr>Η γλώσσα της ενίσχυσης</vt:lpstr>
      <vt:lpstr>Δραστηριότητα</vt:lpstr>
      <vt:lpstr>Η γλώσσα της ενίσχυσης</vt:lpstr>
      <vt:lpstr>Η αξία της ενσυναίσθησης</vt:lpstr>
      <vt:lpstr>Η αξία της ενσυναίσθησης</vt:lpstr>
      <vt:lpstr>Καθημερινές συνήθειες που ενισχύουν την αυτοεκτίμηση: </vt:lpstr>
      <vt:lpstr>Οικογενειακή ρουτίνα &amp; αυτοεκτίμηση</vt:lpstr>
      <vt:lpstr>Συχνά λάθη &amp; πώς να τα αποφύγουμε</vt:lpstr>
      <vt:lpstr>Συχνά λάθη &amp; πώς να τα αποφύγουμε</vt:lpstr>
      <vt:lpstr>Συμπερασματικά</vt:lpstr>
      <vt:lpstr>Συμπερασματικά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11ο Δημοτικό Σχολείο Ηλιούπολης Επιμορφωτικό Σεμινάριο για γονείς της ΣΤ’ Τάξης «Προώθηση της αυτοεκτίμησης και της θετικής εικόνας για τον εαυτό: Πώς να βοηθήσουμε τα παιδιά να νιώθουν καλά με τον εαυτό τους, ανεξάρτητα από τις επιδόσεις τους»</dc:title>
  <dc:creator>079</dc:creator>
  <cp:lastModifiedBy>079</cp:lastModifiedBy>
  <cp:revision>93</cp:revision>
  <dcterms:created xsi:type="dcterms:W3CDTF">2025-10-29T13:43:42Z</dcterms:created>
  <dcterms:modified xsi:type="dcterms:W3CDTF">2025-10-29T16:06:42Z</dcterms:modified>
</cp:coreProperties>
</file>