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359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816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6767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6043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8604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3951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1466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0874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0992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4793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6252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6014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1459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98005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1184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9681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F66A6-F448-47AC-9685-16B29E1185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DF2CB1F-34D3-4B71-9270-3218C29A83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551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251438" y="101685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/2025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l-G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Δημοτικό Σχολείο Ηλιούπολης</a:t>
            </a:r>
            <a:b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Θέμα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 smtClean="0"/>
              <a:t>Όρια, επικοινωνία και καθημερινότητα στη μονογονεϊκή οικογένεια</a:t>
            </a:r>
            <a:r>
              <a:rPr lang="en-US" sz="2000" i="1" dirty="0"/>
              <a:t/>
            </a:r>
            <a:br>
              <a:rPr lang="en-US" sz="2000" i="1" dirty="0"/>
            </a:br>
            <a:r>
              <a:rPr lang="el-GR" sz="2000" i="1" dirty="0"/>
              <a:t>Εισηγήτρια</a:t>
            </a:r>
            <a:r>
              <a:rPr lang="en-US" sz="2000" i="1" dirty="0"/>
              <a:t>: </a:t>
            </a:r>
            <a:r>
              <a:rPr lang="el-GR" sz="2000" i="1" dirty="0" err="1"/>
              <a:t>Γεροβασίλη</a:t>
            </a:r>
            <a:r>
              <a:rPr lang="el-GR" sz="2000" i="1" dirty="0"/>
              <a:t> Ελένη, Ψυχολόγος Α.Π.Θ.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  <p:pic>
        <p:nvPicPr>
          <p:cNvPr id="4" name="Εικόνα 3" descr="Family 002 Free Stock Photo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168" y="2857500"/>
            <a:ext cx="5221347" cy="384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5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569304" y="0"/>
            <a:ext cx="8915400" cy="3777622"/>
          </a:xfrm>
        </p:spPr>
        <p:txBody>
          <a:bodyPr>
            <a:noAutofit/>
          </a:bodyPr>
          <a:lstStyle/>
          <a:p>
            <a:r>
              <a:rPr lang="el-GR" sz="2800" dirty="0" smtClean="0"/>
              <a:t>Τι είναι η μονογονεϊκή οικογένεια;</a:t>
            </a:r>
          </a:p>
          <a:p>
            <a:pPr marL="0" indent="0">
              <a:buNone/>
            </a:pPr>
            <a:r>
              <a:rPr lang="el-GR" sz="2800" dirty="0" smtClean="0"/>
              <a:t>Η μονογονεϊκή οικογένεια είναι η οικογένεια στην οποία την ανατροφή του παιδιού αναλαμβάνει ένας μόνο γονέας.</a:t>
            </a:r>
          </a:p>
          <a:p>
            <a:pPr marL="0" indent="0">
              <a:buNone/>
            </a:pPr>
            <a:r>
              <a:rPr lang="el-GR" sz="2800" b="1" dirty="0" smtClean="0"/>
              <a:t>Μορφές </a:t>
            </a:r>
            <a:r>
              <a:rPr lang="el-GR" sz="2800" b="1" dirty="0" err="1" smtClean="0"/>
              <a:t>μονογονεϊκότητας</a:t>
            </a:r>
            <a:r>
              <a:rPr lang="en-US" sz="2800" b="1" dirty="0" smtClean="0"/>
              <a:t> </a:t>
            </a:r>
            <a:endParaRPr lang="el-GR" sz="2800" b="1" dirty="0" smtClean="0"/>
          </a:p>
          <a:p>
            <a:pPr marL="0" indent="0">
              <a:buNone/>
            </a:pPr>
            <a:r>
              <a:rPr lang="el-GR" sz="2800" dirty="0" smtClean="0"/>
              <a:t>Διαζύγιο ή διάσταση γονέων</a:t>
            </a:r>
          </a:p>
          <a:p>
            <a:pPr marL="0" indent="0">
              <a:buNone/>
            </a:pPr>
            <a:r>
              <a:rPr lang="el-GR" sz="2800" dirty="0" smtClean="0"/>
              <a:t>Χηρεία </a:t>
            </a:r>
            <a:endParaRPr lang="en-US" sz="2800" dirty="0" smtClean="0"/>
          </a:p>
          <a:p>
            <a:pPr marL="0" indent="0">
              <a:buNone/>
            </a:pPr>
            <a:r>
              <a:rPr lang="el-GR" sz="2800" dirty="0" smtClean="0"/>
              <a:t>Επιλογή </a:t>
            </a:r>
            <a:r>
              <a:rPr lang="el-GR" sz="2800" dirty="0" err="1" smtClean="0"/>
              <a:t>γονεϊκότητας</a:t>
            </a:r>
            <a:endParaRPr lang="el-GR" sz="2800" dirty="0" smtClean="0"/>
          </a:p>
          <a:p>
            <a:pPr marL="0" indent="0">
              <a:buNone/>
            </a:pPr>
            <a:r>
              <a:rPr lang="el-GR" sz="2800" dirty="0" smtClean="0"/>
              <a:t>Απουσία γονέα λόγω εργασίας ή μετανάστευσης</a:t>
            </a:r>
          </a:p>
          <a:p>
            <a:pPr marL="0" indent="0">
              <a:buNone/>
            </a:pPr>
            <a:r>
              <a:rPr lang="el-GR" sz="2800" b="1" dirty="0" smtClean="0"/>
              <a:t>Η μονογονεϊκή οικογένεια δεν ορίζεται από την «</a:t>
            </a:r>
            <a:r>
              <a:rPr lang="el-GR" sz="2800" b="1" dirty="0" err="1" smtClean="0"/>
              <a:t>έλλειψη»,αλλά</a:t>
            </a:r>
            <a:r>
              <a:rPr lang="el-GR" sz="2800" b="1" dirty="0" smtClean="0"/>
              <a:t> από την ποιότητα των σχέσεων και της φροντίδας</a:t>
            </a:r>
            <a:r>
              <a:rPr lang="el-GR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4490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666020" y="225669"/>
            <a:ext cx="8915400" cy="3777622"/>
          </a:xfrm>
        </p:spPr>
        <p:txBody>
          <a:bodyPr>
            <a:normAutofit fontScale="92500" lnSpcReduction="20000"/>
          </a:bodyPr>
          <a:lstStyle/>
          <a:p>
            <a:r>
              <a:rPr lang="el-GR" sz="2800" dirty="0" smtClean="0"/>
              <a:t>Οι βασικές ανάγκες του παιδιού</a:t>
            </a:r>
            <a:endParaRPr lang="en-US" sz="2800" dirty="0" smtClean="0"/>
          </a:p>
          <a:p>
            <a:r>
              <a:rPr lang="el-GR" sz="2800" dirty="0" smtClean="0"/>
              <a:t>Κάθε παιδί χρειάζεται:</a:t>
            </a:r>
            <a:endParaRPr lang="en-US" sz="2800" dirty="0" smtClean="0"/>
          </a:p>
          <a:p>
            <a:r>
              <a:rPr lang="el-GR" sz="2800" dirty="0" smtClean="0"/>
              <a:t> </a:t>
            </a:r>
            <a:r>
              <a:rPr lang="el-GR" sz="2800" b="1" dirty="0" smtClean="0"/>
              <a:t>Ασφάλεια</a:t>
            </a:r>
            <a:r>
              <a:rPr lang="en-US" sz="2800" dirty="0"/>
              <a:t>.</a:t>
            </a:r>
            <a:r>
              <a:rPr lang="el-GR" sz="2800" dirty="0" smtClean="0"/>
              <a:t>Να νιώθει προστατευμένο και ήρεμο</a:t>
            </a:r>
            <a:endParaRPr lang="en-US" sz="2800" dirty="0" smtClean="0"/>
          </a:p>
          <a:p>
            <a:r>
              <a:rPr lang="el-GR" sz="2800" dirty="0" smtClean="0"/>
              <a:t> </a:t>
            </a:r>
            <a:r>
              <a:rPr lang="el-GR" sz="2800" b="1" dirty="0" smtClean="0"/>
              <a:t>Σταθερότητα</a:t>
            </a:r>
            <a:r>
              <a:rPr lang="en-US" sz="2800" dirty="0" smtClean="0"/>
              <a:t>.</a:t>
            </a:r>
            <a:r>
              <a:rPr lang="el-GR" sz="2800" dirty="0" smtClean="0"/>
              <a:t>Σταθερή καθημερινότητα και </a:t>
            </a:r>
            <a:r>
              <a:rPr lang="el-GR" sz="2800" dirty="0" err="1" smtClean="0"/>
              <a:t>προβλεψιμότητα</a:t>
            </a:r>
            <a:endParaRPr lang="en-US" sz="2800" dirty="0" smtClean="0"/>
          </a:p>
          <a:p>
            <a:r>
              <a:rPr lang="el-GR" sz="2800" dirty="0" smtClean="0"/>
              <a:t> </a:t>
            </a:r>
            <a:r>
              <a:rPr lang="el-GR" sz="2800" b="1" dirty="0" err="1" smtClean="0"/>
              <a:t>ΑποδοχήΑγάπη</a:t>
            </a:r>
            <a:r>
              <a:rPr lang="el-GR" sz="2800" dirty="0" smtClean="0"/>
              <a:t> χωρίς όρους και κριτική</a:t>
            </a:r>
            <a:endParaRPr lang="en-US" sz="2800" dirty="0" smtClean="0"/>
          </a:p>
          <a:p>
            <a:r>
              <a:rPr lang="el-GR" sz="2800" b="1" dirty="0" err="1" smtClean="0"/>
              <a:t>Συνέπεια</a:t>
            </a:r>
            <a:r>
              <a:rPr lang="el-GR" sz="2800" dirty="0" err="1" smtClean="0"/>
              <a:t>Σταθερούς</a:t>
            </a:r>
            <a:r>
              <a:rPr lang="el-GR" sz="2800" dirty="0" smtClean="0"/>
              <a:t> κανόνες και όρια</a:t>
            </a:r>
            <a:endParaRPr lang="en-US" sz="2800" dirty="0" smtClean="0"/>
          </a:p>
          <a:p>
            <a:r>
              <a:rPr lang="el-GR" sz="2800" b="1" dirty="0" smtClean="0"/>
              <a:t>Συναισθηματική </a:t>
            </a:r>
            <a:r>
              <a:rPr lang="el-GR" sz="2800" b="1" dirty="0" err="1" smtClean="0"/>
              <a:t>διαθεσιμότητ</a:t>
            </a:r>
            <a:r>
              <a:rPr lang="en-US" sz="2800" b="1" dirty="0" smtClean="0"/>
              <a:t>a.</a:t>
            </a:r>
            <a:r>
              <a:rPr lang="el-GR" sz="2800" dirty="0" smtClean="0"/>
              <a:t>Έναν γονέα που ακούει και </a:t>
            </a:r>
            <a:r>
              <a:rPr lang="el-GR" sz="3000" dirty="0" smtClean="0"/>
              <a:t>κατανοεί</a:t>
            </a:r>
            <a:r>
              <a:rPr lang="en-US" sz="3000" dirty="0" smtClean="0"/>
              <a:t>.</a:t>
            </a:r>
            <a:endParaRPr lang="el-GR" sz="3000" dirty="0"/>
          </a:p>
        </p:txBody>
      </p:sp>
      <p:pic>
        <p:nvPicPr>
          <p:cNvPr id="10" name="Εικόνα 9" descr="Happy Girl bâton Clip Art Photo stock libre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886200"/>
            <a:ext cx="2810607" cy="281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4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89212" y="316523"/>
            <a:ext cx="8915400" cy="5594699"/>
          </a:xfrm>
        </p:spPr>
        <p:txBody>
          <a:bodyPr>
            <a:normAutofit/>
          </a:bodyPr>
          <a:lstStyle/>
          <a:p>
            <a:r>
              <a:rPr lang="el-GR" sz="2800" dirty="0" smtClean="0"/>
              <a:t>Τι  είναι τα «όρια»;</a:t>
            </a:r>
          </a:p>
          <a:p>
            <a:r>
              <a:rPr lang="el-GR" sz="2800" dirty="0" smtClean="0"/>
              <a:t>Τα όρια:</a:t>
            </a:r>
          </a:p>
          <a:p>
            <a:pPr marL="0" indent="0">
              <a:buNone/>
            </a:pPr>
            <a:r>
              <a:rPr lang="el-GR" sz="2800" dirty="0" smtClean="0"/>
              <a:t>🟦 Οργανώνουν την </a:t>
            </a:r>
            <a:r>
              <a:rPr lang="el-GR" sz="2800" dirty="0" err="1" smtClean="0"/>
              <a:t>καθημερινότητα.Το</a:t>
            </a:r>
            <a:r>
              <a:rPr lang="el-GR" sz="2800" dirty="0" smtClean="0"/>
              <a:t> παιδί γνωρίζει τι επιτρέπεται και τι όχι</a:t>
            </a:r>
          </a:p>
          <a:p>
            <a:pPr marL="0" indent="0">
              <a:buNone/>
            </a:pPr>
            <a:r>
              <a:rPr lang="el-GR" sz="2800" dirty="0" smtClean="0"/>
              <a:t>🟦 Προσφέρουν </a:t>
            </a:r>
            <a:r>
              <a:rPr lang="el-GR" sz="2800" dirty="0" err="1" smtClean="0"/>
              <a:t>ασφάλεια.Δημιουργούν</a:t>
            </a:r>
            <a:r>
              <a:rPr lang="el-GR" sz="2800" dirty="0" smtClean="0"/>
              <a:t> σταθερό και προβλέψιμο περιβάλλον</a:t>
            </a:r>
          </a:p>
          <a:p>
            <a:pPr marL="0" indent="0">
              <a:buNone/>
            </a:pPr>
            <a:r>
              <a:rPr lang="el-GR" sz="2800" dirty="0" smtClean="0"/>
              <a:t>🟦 Βοηθούν στην </a:t>
            </a:r>
            <a:r>
              <a:rPr lang="el-GR" sz="2800" dirty="0" err="1" smtClean="0"/>
              <a:t>αυτορρύθμιση.Το</a:t>
            </a:r>
            <a:r>
              <a:rPr lang="el-GR" sz="2800" dirty="0" smtClean="0"/>
              <a:t> παιδί μαθαίνει να διαχειρίζεται τη συμπεριφορά και τα συναισθήματά του.</a:t>
            </a:r>
          </a:p>
          <a:p>
            <a:pPr marL="0" indent="0">
              <a:buNone/>
            </a:pPr>
            <a:r>
              <a:rPr lang="el-GR" sz="2800" b="1" dirty="0" smtClean="0"/>
              <a:t>«Τα όρια δεν είναι τιμωρία —είναι πλαίσιο ασφάλειας.»</a:t>
            </a:r>
            <a:endParaRPr lang="el-GR" sz="2800" b="1" dirty="0"/>
          </a:p>
        </p:txBody>
      </p:sp>
      <p:pic>
        <p:nvPicPr>
          <p:cNvPr id="4" name="Εικόνα 3" descr="&lt;strong&gt;Father&lt;/strong&gt; And Son Free Stock Photo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109" y="5035861"/>
            <a:ext cx="2229937" cy="175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4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Δυσκολίες στην εφαρμογή ορίων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 smtClean="0"/>
              <a:t>Συχνές δυσκολίες:</a:t>
            </a:r>
          </a:p>
          <a:p>
            <a:pPr marL="0" indent="0">
              <a:buNone/>
            </a:pPr>
            <a:r>
              <a:rPr lang="el-GR" sz="2800" dirty="0" smtClean="0"/>
              <a:t>1.ενοχές γονέα </a:t>
            </a:r>
          </a:p>
          <a:p>
            <a:pPr marL="0" indent="0">
              <a:buNone/>
            </a:pPr>
            <a:r>
              <a:rPr lang="el-GR" sz="2800" dirty="0" smtClean="0"/>
              <a:t>2.κούραση </a:t>
            </a:r>
          </a:p>
          <a:p>
            <a:pPr marL="0" indent="0">
              <a:buNone/>
            </a:pPr>
            <a:r>
              <a:rPr lang="el-GR" sz="2800" dirty="0" smtClean="0"/>
              <a:t>3.μοναξιά </a:t>
            </a:r>
          </a:p>
          <a:p>
            <a:pPr marL="0" indent="0">
              <a:buNone/>
            </a:pPr>
            <a:r>
              <a:rPr lang="el-GR" sz="2800" dirty="0" smtClean="0"/>
              <a:t>4.ασυνέπεια </a:t>
            </a:r>
          </a:p>
          <a:p>
            <a:pPr marL="0" indent="0">
              <a:buNone/>
            </a:pPr>
            <a:r>
              <a:rPr lang="el-GR" sz="2800" dirty="0" smtClean="0"/>
              <a:t>5.υπερβολική χαλαρότητα ή αυστηρότητα </a:t>
            </a:r>
          </a:p>
        </p:txBody>
      </p:sp>
      <p:pic>
        <p:nvPicPr>
          <p:cNvPr id="4" name="Εικόνα 3" descr="Navigating Mother’s Day as A &lt;strong&gt;Single&lt;/strong&gt; &lt;strong&gt;Parent&lt;/strong&g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607" y="1264555"/>
            <a:ext cx="5284177" cy="332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33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Πρακτικά και υγιή όρια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89212" y="1310054"/>
            <a:ext cx="8915400" cy="4601168"/>
          </a:xfrm>
        </p:spPr>
        <p:txBody>
          <a:bodyPr>
            <a:noAutofit/>
          </a:bodyPr>
          <a:lstStyle/>
          <a:p>
            <a:r>
              <a:rPr lang="el-GR" sz="2800" dirty="0" smtClean="0"/>
              <a:t>Παραδείγματα:</a:t>
            </a:r>
          </a:p>
          <a:p>
            <a:pPr marL="0" indent="0">
              <a:buNone/>
            </a:pPr>
            <a:r>
              <a:rPr lang="el-GR" sz="2800" dirty="0" smtClean="0"/>
              <a:t>ώρες ύπνου </a:t>
            </a:r>
          </a:p>
          <a:p>
            <a:pPr marL="0" indent="0">
              <a:buNone/>
            </a:pPr>
            <a:r>
              <a:rPr lang="el-GR" sz="2800" dirty="0" smtClean="0"/>
              <a:t>χρήση κινητού/οθονών </a:t>
            </a:r>
          </a:p>
          <a:p>
            <a:pPr marL="0" indent="0">
              <a:buNone/>
            </a:pPr>
            <a:r>
              <a:rPr lang="el-GR" sz="2800" dirty="0" smtClean="0"/>
              <a:t>σχολικές υποχρεώσεις </a:t>
            </a:r>
          </a:p>
          <a:p>
            <a:pPr marL="0" indent="0">
              <a:buNone/>
            </a:pPr>
            <a:r>
              <a:rPr lang="el-GR" sz="2800" dirty="0" smtClean="0"/>
              <a:t>συμπεριφορά στο σπίτι </a:t>
            </a:r>
          </a:p>
          <a:p>
            <a:pPr marL="0" indent="0">
              <a:buNone/>
            </a:pPr>
            <a:r>
              <a:rPr lang="el-GR" sz="2800" dirty="0" smtClean="0"/>
              <a:t>συμμετοχή στις δουλειές </a:t>
            </a:r>
          </a:p>
          <a:p>
            <a:r>
              <a:rPr lang="el-GR" sz="2800" b="1" dirty="0" smtClean="0"/>
              <a:t>Προσθήκη:</a:t>
            </a:r>
          </a:p>
          <a:p>
            <a:r>
              <a:rPr lang="el-GR" sz="2800" dirty="0" smtClean="0"/>
              <a:t>✔ Σταθερότητα</a:t>
            </a:r>
            <a:br>
              <a:rPr lang="el-GR" sz="2800" dirty="0" smtClean="0"/>
            </a:br>
            <a:r>
              <a:rPr lang="el-GR" sz="2800" dirty="0" smtClean="0"/>
              <a:t>✔ Συνέπεια</a:t>
            </a:r>
            <a:br>
              <a:rPr lang="el-GR" sz="2800" dirty="0" smtClean="0"/>
            </a:br>
            <a:r>
              <a:rPr lang="el-GR" sz="2800" dirty="0" smtClean="0"/>
              <a:t>✔ Ήρεμος τρόπος εφαρμογής</a:t>
            </a:r>
            <a:endParaRPr lang="el-GR" sz="2800" dirty="0"/>
          </a:p>
        </p:txBody>
      </p:sp>
      <p:pic>
        <p:nvPicPr>
          <p:cNvPr id="4" name="Εικόνα 3" descr="Playful &lt;strong&gt;Kids&lt;/strong&gt; Free Stock Photo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912" y="1485900"/>
            <a:ext cx="4903177" cy="367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05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Σημασία της επικοινωνίας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800" dirty="0" smtClean="0"/>
              <a:t>Η επικοινωνία:</a:t>
            </a:r>
          </a:p>
          <a:p>
            <a:pPr marL="0" indent="0">
              <a:buNone/>
            </a:pPr>
            <a:r>
              <a:rPr lang="el-GR" sz="2800" dirty="0" smtClean="0"/>
              <a:t>1.μειώνει άγχος και φόβο </a:t>
            </a:r>
          </a:p>
          <a:p>
            <a:pPr marL="0" indent="0">
              <a:buNone/>
            </a:pPr>
            <a:r>
              <a:rPr lang="el-GR" sz="2800" dirty="0" smtClean="0"/>
              <a:t>2.ενισχύει εμπιστοσύνη </a:t>
            </a:r>
          </a:p>
          <a:p>
            <a:pPr marL="0" indent="0">
              <a:buNone/>
            </a:pPr>
            <a:r>
              <a:rPr lang="el-GR" sz="2800" dirty="0" smtClean="0"/>
              <a:t>3.βοηθά το παιδί να εκφράζεται</a:t>
            </a:r>
          </a:p>
          <a:p>
            <a:endParaRPr lang="el-GR" sz="2800" dirty="0" smtClean="0"/>
          </a:p>
          <a:p>
            <a:pPr marL="0" indent="0">
              <a:buNone/>
            </a:pPr>
            <a:r>
              <a:rPr lang="el-GR" sz="2800" dirty="0" smtClean="0"/>
              <a:t>Τα παιδιά δεν χρειάζονται “τέλειες” απαντήσεις .</a:t>
            </a:r>
          </a:p>
          <a:p>
            <a:pPr marL="0" indent="0">
              <a:buNone/>
            </a:pPr>
            <a:r>
              <a:rPr lang="el-GR" sz="2800" dirty="0" smtClean="0"/>
              <a:t>Χρειάζονται αληθινή σύνδεση.</a:t>
            </a:r>
          </a:p>
          <a:p>
            <a:endParaRPr lang="el-GR" dirty="0"/>
          </a:p>
        </p:txBody>
      </p:sp>
      <p:pic>
        <p:nvPicPr>
          <p:cNvPr id="4" name="Εικόνα 3" descr="Parents As Key Of &lt;strong&gt;Children&lt;/strong&gt; Growth | Caring &amp; shar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919" y="1581596"/>
            <a:ext cx="3758712" cy="283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45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Αποτελεσματική επικοινωνία με το παιδί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088051" y="2168769"/>
            <a:ext cx="8915400" cy="3777622"/>
          </a:xfrm>
        </p:spPr>
        <p:txBody>
          <a:bodyPr>
            <a:normAutofit/>
          </a:bodyPr>
          <a:lstStyle/>
          <a:p>
            <a:r>
              <a:rPr lang="el-GR" sz="2800" dirty="0" smtClean="0"/>
              <a:t>ενεργητική ακρόαση </a:t>
            </a:r>
          </a:p>
          <a:p>
            <a:r>
              <a:rPr lang="el-GR" sz="2800" dirty="0" smtClean="0"/>
              <a:t>αποδοχή συναισθημάτων </a:t>
            </a:r>
          </a:p>
          <a:p>
            <a:r>
              <a:rPr lang="el-GR" sz="2800" dirty="0" smtClean="0"/>
              <a:t>ήρεμος τόνος </a:t>
            </a:r>
          </a:p>
          <a:p>
            <a:r>
              <a:rPr lang="el-GR" sz="2800" dirty="0" smtClean="0"/>
              <a:t>σαφή μηνύματα </a:t>
            </a:r>
          </a:p>
          <a:p>
            <a:r>
              <a:rPr lang="el-GR" sz="2800" dirty="0" smtClean="0"/>
              <a:t>χρόνος για συζήτηση </a:t>
            </a:r>
          </a:p>
          <a:p>
            <a:endParaRPr lang="el-GR" dirty="0"/>
          </a:p>
        </p:txBody>
      </p:sp>
      <p:pic>
        <p:nvPicPr>
          <p:cNvPr id="4" name="Εικόνα 3" descr="12 phrases to avoid when &lt;strong&gt;talking&lt;/strong&gt; to your &lt;strong&gt;kids&lt;/strong&gt;, no matter their 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561" y="2168769"/>
            <a:ext cx="4823070" cy="333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62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Τι πρέπει να αποφεύγεται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646820" y="1264555"/>
            <a:ext cx="8915400" cy="3777622"/>
          </a:xfrm>
        </p:spPr>
        <p:txBody>
          <a:bodyPr>
            <a:normAutofit/>
          </a:bodyPr>
          <a:lstStyle/>
          <a:p>
            <a:r>
              <a:rPr lang="el-GR" sz="2800" dirty="0" smtClean="0"/>
              <a:t>κακή κριτική στον άλλο γονέα </a:t>
            </a:r>
          </a:p>
          <a:p>
            <a:r>
              <a:rPr lang="el-GR" sz="2800" dirty="0" smtClean="0"/>
              <a:t>μεταφορά προβλημάτων ενηλίκων στο παιδί </a:t>
            </a:r>
          </a:p>
          <a:p>
            <a:r>
              <a:rPr lang="el-GR" sz="2800" dirty="0" smtClean="0"/>
              <a:t>συναισθηματική εξάρτηση </a:t>
            </a:r>
          </a:p>
          <a:p>
            <a:r>
              <a:rPr lang="el-GR" sz="2800" dirty="0" smtClean="0"/>
              <a:t>ρόλος “φίλου” αντί “γονέα” </a:t>
            </a:r>
          </a:p>
          <a:p>
            <a:pPr marL="0" indent="0">
              <a:buNone/>
            </a:pPr>
            <a:r>
              <a:rPr lang="el-GR" sz="2800" b="1" dirty="0" smtClean="0"/>
              <a:t>«Το παιδί χρειάζεται γονέα — όχι να γίνει ενήλικας πρόωρα.»</a:t>
            </a:r>
            <a:endParaRPr lang="el-GR" sz="2800" b="1" dirty="0"/>
          </a:p>
        </p:txBody>
      </p:sp>
      <p:pic>
        <p:nvPicPr>
          <p:cNvPr id="5" name="Εικόνα 4" descr="كيف يمكن أن تكون صاحب أعمال ناجح وتبقى شريكًا جيدًا في البيت كأب أو أم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421" y="4040155"/>
            <a:ext cx="4947289" cy="273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6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b="1" dirty="0" smtClean="0"/>
              <a:t>Καθημερινότητα</a:t>
            </a:r>
            <a:endParaRPr lang="el-GR" sz="28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89212" y="1408922"/>
            <a:ext cx="8915400" cy="4502300"/>
          </a:xfrm>
        </p:spPr>
        <p:txBody>
          <a:bodyPr>
            <a:noAutofit/>
          </a:bodyPr>
          <a:lstStyle/>
          <a:p>
            <a:r>
              <a:rPr lang="el-GR" sz="2800" b="1" dirty="0" smtClean="0"/>
              <a:t>Η ρουτίνα προσφέρει:</a:t>
            </a:r>
          </a:p>
          <a:p>
            <a:pPr marL="0" indent="0">
              <a:buNone/>
            </a:pPr>
            <a:r>
              <a:rPr lang="el-GR" sz="2800" dirty="0" smtClean="0"/>
              <a:t>1.σταθερότητα </a:t>
            </a:r>
          </a:p>
          <a:p>
            <a:pPr marL="0" indent="0">
              <a:buNone/>
            </a:pPr>
            <a:r>
              <a:rPr lang="el-GR" sz="2800" dirty="0" smtClean="0"/>
              <a:t>2.προβλεψιμότητα </a:t>
            </a:r>
          </a:p>
          <a:p>
            <a:pPr marL="0" indent="0">
              <a:buNone/>
            </a:pPr>
            <a:r>
              <a:rPr lang="el-GR" sz="2800" dirty="0" smtClean="0"/>
              <a:t>3.ηρεμία </a:t>
            </a:r>
          </a:p>
          <a:p>
            <a:pPr marL="0" indent="0">
              <a:buNone/>
            </a:pPr>
            <a:r>
              <a:rPr lang="el-GR" sz="2800" dirty="0" smtClean="0"/>
              <a:t>4.καλύτερη συνεργασία </a:t>
            </a:r>
          </a:p>
          <a:p>
            <a:r>
              <a:rPr lang="el-GR" sz="2800" b="1" dirty="0" smtClean="0"/>
              <a:t>Παραδείγματα:</a:t>
            </a:r>
          </a:p>
          <a:p>
            <a:pPr marL="0" indent="0">
              <a:buNone/>
            </a:pPr>
            <a:r>
              <a:rPr lang="el-GR" sz="2800" dirty="0" smtClean="0"/>
              <a:t>κοινό γεύμα </a:t>
            </a:r>
          </a:p>
          <a:p>
            <a:pPr marL="0" indent="0">
              <a:buNone/>
            </a:pPr>
            <a:r>
              <a:rPr lang="el-GR" sz="2800" dirty="0" smtClean="0"/>
              <a:t>σταθερό πρόγραμμα </a:t>
            </a:r>
          </a:p>
          <a:p>
            <a:pPr marL="0" indent="0">
              <a:buNone/>
            </a:pPr>
            <a:r>
              <a:rPr lang="el-GR" sz="2800" dirty="0" smtClean="0"/>
              <a:t>μικρές οικογενειακές συνήθειες</a:t>
            </a:r>
          </a:p>
          <a:p>
            <a:endParaRPr lang="el-GR" sz="2800" dirty="0"/>
          </a:p>
        </p:txBody>
      </p:sp>
      <p:pic>
        <p:nvPicPr>
          <p:cNvPr id="4" name="Εικόνα 3" descr="Educando en la naturaleza: Rutinas diarias en la etapa infantil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853" y="1237249"/>
            <a:ext cx="4572000" cy="388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24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275684" y="250885"/>
            <a:ext cx="8911687" cy="1280890"/>
          </a:xfrm>
        </p:spPr>
        <p:txBody>
          <a:bodyPr/>
          <a:lstStyle/>
          <a:p>
            <a:r>
              <a:rPr lang="el-GR" dirty="0" smtClean="0"/>
              <a:t>Η πίεση του </a:t>
            </a:r>
            <a:r>
              <a:rPr lang="el-GR" dirty="0" err="1" smtClean="0"/>
              <a:t>μονογονέα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271971" y="1181878"/>
            <a:ext cx="8915400" cy="3777622"/>
          </a:xfrm>
        </p:spPr>
        <p:txBody>
          <a:bodyPr>
            <a:noAutofit/>
          </a:bodyPr>
          <a:lstStyle/>
          <a:p>
            <a:r>
              <a:rPr lang="el-GR" sz="2800" dirty="0" smtClean="0"/>
              <a:t>Ο </a:t>
            </a:r>
            <a:r>
              <a:rPr lang="el-GR" sz="2800" dirty="0" err="1" smtClean="0"/>
              <a:t>μονογονέας</a:t>
            </a:r>
            <a:r>
              <a:rPr lang="el-GR" sz="2800" dirty="0" smtClean="0"/>
              <a:t> συχνά βιώνει:</a:t>
            </a:r>
          </a:p>
          <a:p>
            <a:pPr marL="0" indent="0">
              <a:buNone/>
            </a:pPr>
            <a:r>
              <a:rPr lang="el-GR" sz="2800" dirty="0" smtClean="0"/>
              <a:t>1.εξάντληση </a:t>
            </a:r>
          </a:p>
          <a:p>
            <a:pPr marL="0" indent="0">
              <a:buNone/>
            </a:pPr>
            <a:r>
              <a:rPr lang="el-GR" sz="2800" dirty="0" smtClean="0"/>
              <a:t>2.οικονομική πίεση </a:t>
            </a:r>
          </a:p>
          <a:p>
            <a:pPr marL="0" indent="0">
              <a:buNone/>
            </a:pPr>
            <a:r>
              <a:rPr lang="el-GR" sz="2800" dirty="0" smtClean="0"/>
              <a:t>3.άγχος </a:t>
            </a:r>
          </a:p>
          <a:p>
            <a:pPr marL="0" indent="0">
              <a:buNone/>
            </a:pPr>
            <a:r>
              <a:rPr lang="el-GR" sz="2800" dirty="0" smtClean="0"/>
              <a:t>4.ενοχές </a:t>
            </a:r>
          </a:p>
          <a:p>
            <a:pPr marL="0" indent="0">
              <a:buNone/>
            </a:pPr>
            <a:r>
              <a:rPr lang="el-GR" sz="2800" dirty="0" smtClean="0"/>
              <a:t>5.έλλειψη προσωπικού χρόνου </a:t>
            </a:r>
          </a:p>
        </p:txBody>
      </p:sp>
      <p:pic>
        <p:nvPicPr>
          <p:cNvPr id="4" name="Εικόνα 3" descr="Family Volley: Taking Our &lt;strong&gt;Stress&lt;/strong&gt; Out on Our Kids?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653" y="2034074"/>
            <a:ext cx="4144347" cy="414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7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 smtClean="0"/>
              <a:t>Υποστηρικτικό δίκτυο </a:t>
            </a:r>
            <a:endParaRPr lang="el-GR" sz="28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141343" y="1264555"/>
            <a:ext cx="8915400" cy="3777622"/>
          </a:xfrm>
        </p:spPr>
        <p:txBody>
          <a:bodyPr>
            <a:noAutofit/>
          </a:bodyPr>
          <a:lstStyle/>
          <a:p>
            <a:endParaRPr lang="el-GR" sz="2800" b="1" dirty="0" smtClean="0"/>
          </a:p>
          <a:p>
            <a:r>
              <a:rPr lang="el-GR" sz="2800" dirty="0" smtClean="0"/>
              <a:t>Πηγές βοήθειας:</a:t>
            </a:r>
          </a:p>
          <a:p>
            <a:pPr marL="0" indent="0">
              <a:buNone/>
            </a:pPr>
            <a:r>
              <a:rPr lang="el-GR" sz="2800" dirty="0" smtClean="0"/>
              <a:t>1.παππούδες/συγγενείς </a:t>
            </a:r>
          </a:p>
          <a:p>
            <a:pPr marL="0" indent="0">
              <a:buNone/>
            </a:pPr>
            <a:r>
              <a:rPr lang="el-GR" sz="2800" dirty="0" smtClean="0"/>
              <a:t>2.φίλοι </a:t>
            </a:r>
          </a:p>
          <a:p>
            <a:pPr marL="0" indent="0">
              <a:buNone/>
            </a:pPr>
            <a:r>
              <a:rPr lang="el-GR" sz="2800" dirty="0" smtClean="0"/>
              <a:t>3.σχολείο </a:t>
            </a:r>
          </a:p>
          <a:p>
            <a:pPr marL="0" indent="0">
              <a:buNone/>
            </a:pPr>
            <a:r>
              <a:rPr lang="el-GR" sz="2800" dirty="0" smtClean="0"/>
              <a:t>4.ειδικοί ψυχικής υγείας </a:t>
            </a:r>
          </a:p>
          <a:p>
            <a:pPr marL="0" indent="0">
              <a:buNone/>
            </a:pPr>
            <a:r>
              <a:rPr lang="el-GR" sz="2800" dirty="0" smtClean="0"/>
              <a:t>5.κοινωνικές δομές </a:t>
            </a:r>
          </a:p>
        </p:txBody>
      </p:sp>
      <p:pic>
        <p:nvPicPr>
          <p:cNvPr id="4" name="Εικόνα 3" descr="Beautiful lady walking out of the forest image - Free stock photo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288" y="869123"/>
            <a:ext cx="5503573" cy="5161692"/>
          </a:xfrm>
          <a:prstGeom prst="rect">
            <a:avLst/>
          </a:prstGeom>
        </p:spPr>
      </p:pic>
      <p:pic>
        <p:nvPicPr>
          <p:cNvPr id="5" name="Εικόνα 4" descr="What the American Community Survey tells us about &lt;strong&gt;grandparents&lt;/strong&gt; who are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439" y="1679510"/>
            <a:ext cx="3875755" cy="430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 smtClean="0"/>
              <a:t>Δυνατά στοιχεία της </a:t>
            </a:r>
            <a:r>
              <a:rPr lang="el-GR" sz="2800" b="1" dirty="0" err="1" smtClean="0"/>
              <a:t>μονογοινεικής</a:t>
            </a:r>
            <a:r>
              <a:rPr lang="el-GR" sz="2800" b="1" dirty="0" smtClean="0"/>
              <a:t> οικογένειας </a:t>
            </a:r>
            <a:endParaRPr lang="el-GR" sz="28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 smtClean="0"/>
              <a:t>Μπορούν να αναπτυχθούν:</a:t>
            </a:r>
          </a:p>
          <a:p>
            <a:pPr marL="0" indent="0">
              <a:buNone/>
            </a:pPr>
            <a:r>
              <a:rPr lang="el-GR" sz="2800" dirty="0" smtClean="0"/>
              <a:t>1.ισχυροί δεσμοί </a:t>
            </a:r>
          </a:p>
          <a:p>
            <a:pPr marL="0" indent="0">
              <a:buNone/>
            </a:pPr>
            <a:r>
              <a:rPr lang="el-GR" sz="2800" dirty="0" smtClean="0"/>
              <a:t>2.συνεργασία </a:t>
            </a:r>
          </a:p>
          <a:p>
            <a:pPr marL="0" indent="0">
              <a:buNone/>
            </a:pPr>
            <a:r>
              <a:rPr lang="el-GR" sz="2800" dirty="0" smtClean="0"/>
              <a:t>3.αυτονομία </a:t>
            </a:r>
          </a:p>
          <a:p>
            <a:pPr marL="0" indent="0">
              <a:buNone/>
            </a:pPr>
            <a:r>
              <a:rPr lang="el-GR" sz="2800" dirty="0" smtClean="0"/>
              <a:t>4.ενσυναίσθηση </a:t>
            </a:r>
          </a:p>
          <a:p>
            <a:pPr marL="0" indent="0">
              <a:buNone/>
            </a:pPr>
            <a:r>
              <a:rPr lang="el-GR" sz="2800" dirty="0" smtClean="0"/>
              <a:t>5.υπευθυνότητα </a:t>
            </a:r>
          </a:p>
          <a:p>
            <a:pPr marL="0" indent="0">
              <a:buNone/>
            </a:pPr>
            <a:endParaRPr lang="el-GR" b="1" dirty="0" smtClean="0"/>
          </a:p>
        </p:txBody>
      </p:sp>
      <p:pic>
        <p:nvPicPr>
          <p:cNvPr id="5" name="Εικόνα 4" descr="Andre Pieterse - Blog with Me: Make a &lt;strong&gt;Child&lt;/strong&gt; &lt;strong&gt;Smile&lt;/strong&gt; 20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047" y="1492898"/>
            <a:ext cx="3299646" cy="474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5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 smtClean="0"/>
              <a:t>ΣΥΜΠΕΡΑΣΜΑΤΑ</a:t>
            </a:r>
            <a:endParaRPr lang="el-GR" sz="28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 smtClean="0"/>
              <a:t>Τα όρια δημιουργούν ασφάλεια </a:t>
            </a:r>
          </a:p>
          <a:p>
            <a:r>
              <a:rPr lang="el-GR" sz="2800" dirty="0" smtClean="0"/>
              <a:t>Η επικοινωνία ενισχύει τη σχέση </a:t>
            </a:r>
          </a:p>
          <a:p>
            <a:r>
              <a:rPr lang="el-GR" sz="2800" dirty="0" smtClean="0"/>
              <a:t>Η ρουτίνα σταθεροποιεί την καθημερινότητα </a:t>
            </a:r>
          </a:p>
          <a:p>
            <a:r>
              <a:rPr lang="el-GR" sz="2800" dirty="0" smtClean="0"/>
              <a:t>Ο γονέας δεν χρειάζεται να είναι τέλειος </a:t>
            </a:r>
          </a:p>
        </p:txBody>
      </p:sp>
      <p:pic>
        <p:nvPicPr>
          <p:cNvPr id="4" name="Εικόνα 3" descr="Foto de stock gratuita sobre cartas, conclusión, fondo verd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920" y="4270605"/>
            <a:ext cx="3882126" cy="258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5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555593" y="248817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el-GR" sz="3200" b="1" dirty="0"/>
              <a:t>«Το σημαντικότερο για ένα παιδί είναι να νιώθει ότι το αγαπούν, το ακούν και το προστατεύουν.»</a:t>
            </a:r>
          </a:p>
          <a:p>
            <a:endParaRPr lang="el-GR" dirty="0"/>
          </a:p>
        </p:txBody>
      </p:sp>
      <p:pic>
        <p:nvPicPr>
          <p:cNvPr id="4" name="Εικόνα 3" descr="&lt;strong&gt;Sun&lt;/strong&gt; &lt;strong&gt;Children&lt;/strong&gt; Drawing Image · Free photo on Pixaba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293" y="2880980"/>
            <a:ext cx="5240694" cy="3706699"/>
          </a:xfrm>
          <a:prstGeom prst="rect">
            <a:avLst/>
          </a:prstGeom>
        </p:spPr>
      </p:pic>
      <p:pic>
        <p:nvPicPr>
          <p:cNvPr id="6" name="Εικόνα 5" descr="&lt;strong&gt;Kids&lt;/strong&gt; With Sky Lanterns Free Stock Photo - Public Domain Picture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633" y="2173472"/>
            <a:ext cx="4318090" cy="326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7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ρόισμα">
  <a:themeElements>
    <a:clrScheme name="Θρόισμα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Θρόισμα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Θρόισμα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71</TotalTime>
  <Words>385</Words>
  <Application>Microsoft Office PowerPoint</Application>
  <PresentationFormat>Ευρεία οθόνη</PresentationFormat>
  <Paragraphs>96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0" baseType="lpstr">
      <vt:lpstr>Arial</vt:lpstr>
      <vt:lpstr>Century Gothic</vt:lpstr>
      <vt:lpstr>Times New Roman</vt:lpstr>
      <vt:lpstr>Wingdings 3</vt:lpstr>
      <vt:lpstr>Θρόισμα</vt:lpstr>
      <vt:lpstr>13/5/2025 11ο Δημοτικό Σχολείο Ηλιούπολης  Θέμα: Όρια, επικοινωνία και καθημερινότητα στη μονογονεϊκή οικογένεια Εισηγήτρια: Γεροβασίλη Ελένη, Ψυχολόγος Α.Π.Θ. </vt:lpstr>
      <vt:lpstr>Παρουσίαση του PowerPoint</vt:lpstr>
      <vt:lpstr>Παρουσίαση του PowerPoint</vt:lpstr>
      <vt:lpstr>Παρουσίαση του PowerPoint</vt:lpstr>
      <vt:lpstr>Δυσκολίες στην εφαρμογή ορίων</vt:lpstr>
      <vt:lpstr>Πρακτικά και υγιή όρια</vt:lpstr>
      <vt:lpstr>Η Σημασία της επικοινωνίας</vt:lpstr>
      <vt:lpstr>Αποτελεσματική επικοινωνία με το παιδί</vt:lpstr>
      <vt:lpstr>Τι πρέπει να αποφεύγεται</vt:lpstr>
      <vt:lpstr>Καθημερινότητα</vt:lpstr>
      <vt:lpstr>Η πίεση του μονογονέα</vt:lpstr>
      <vt:lpstr>Υποστηρικτικό δίκτυο </vt:lpstr>
      <vt:lpstr>Δυνατά στοιχεία της μονογοινεικής οικογένειας </vt:lpstr>
      <vt:lpstr>ΣΥΜΠΕΡΑΣΜΑΤΑ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13/5/2025 11ο Δημοτικό Σχολείο Ηλιούπολης  Θέμα: Όρια, επικοινωνία και καθημερινότητα στη μονογονεϊκή οικογένεια Εισηγήτρια: Γεροβασίλη Ελένη, Ψυχολόγος Α.Π.Θ.</dc:title>
  <dc:creator>079</dc:creator>
  <cp:lastModifiedBy>079</cp:lastModifiedBy>
  <cp:revision>57</cp:revision>
  <dcterms:created xsi:type="dcterms:W3CDTF">2026-05-13T14:16:37Z</dcterms:created>
  <dcterms:modified xsi:type="dcterms:W3CDTF">2026-05-13T15:31:00Z</dcterms:modified>
</cp:coreProperties>
</file>